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4"/>
  </p:notesMasterIdLst>
  <p:handoutMasterIdLst>
    <p:handoutMasterId r:id="rId25"/>
  </p:handoutMasterIdLst>
  <p:sldIdLst>
    <p:sldId id="256" r:id="rId2"/>
    <p:sldId id="283" r:id="rId3"/>
    <p:sldId id="296" r:id="rId4"/>
    <p:sldId id="300" r:id="rId5"/>
    <p:sldId id="298" r:id="rId6"/>
    <p:sldId id="299" r:id="rId7"/>
    <p:sldId id="291" r:id="rId8"/>
    <p:sldId id="284" r:id="rId9"/>
    <p:sldId id="294" r:id="rId10"/>
    <p:sldId id="286" r:id="rId11"/>
    <p:sldId id="285" r:id="rId12"/>
    <p:sldId id="293" r:id="rId13"/>
    <p:sldId id="292" r:id="rId14"/>
    <p:sldId id="295" r:id="rId15"/>
    <p:sldId id="297" r:id="rId16"/>
    <p:sldId id="287" r:id="rId17"/>
    <p:sldId id="288" r:id="rId18"/>
    <p:sldId id="289" r:id="rId19"/>
    <p:sldId id="290" r:id="rId20"/>
    <p:sldId id="301" r:id="rId21"/>
    <p:sldId id="302" r:id="rId22"/>
    <p:sldId id="27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3" autoAdjust="0"/>
    <p:restoredTop sz="52688" autoAdjust="0"/>
  </p:normalViewPr>
  <p:slideViewPr>
    <p:cSldViewPr>
      <p:cViewPr varScale="1">
        <p:scale>
          <a:sx n="36" d="100"/>
          <a:sy n="36" d="100"/>
        </p:scale>
        <p:origin x="-235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69809-AA74-4A4A-B9F5-04F436063F4C}" type="datetimeFigureOut">
              <a:rPr lang="en-US" smtClean="0"/>
              <a:pPr/>
              <a:t>9/20/2012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1B8F92-44E3-4360-9FE6-C4427BC49D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165889-A01F-4A12-90A2-1248D6753365}" type="datetimeFigureOut">
              <a:rPr lang="en-US" smtClean="0"/>
              <a:pPr/>
              <a:t>9/20/2012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5F925B-4236-4887-A12B-5A397A2029D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mtClean="0"/>
              <a:t>Добрый день , ребята. </a:t>
            </a:r>
          </a:p>
          <a:p>
            <a:r>
              <a:rPr lang="ru-RU" smtClean="0"/>
              <a:t>Сегодня</a:t>
            </a:r>
            <a:r>
              <a:rPr lang="ru-RU" baseline="0" smtClean="0"/>
              <a:t> мы  собрались здесь , чтобы  рассказать Вам об уникальной, красивой  и немного таинственной стране Новой Зеландии. </a:t>
            </a:r>
          </a:p>
          <a:p>
            <a:r>
              <a:rPr lang="ru-RU" baseline="0" smtClean="0"/>
              <a:t>В нашей презентации мы постарались собрать интересные факты  и фотографии достопремичательностей страны.</a:t>
            </a:r>
          </a:p>
          <a:p>
            <a:r>
              <a:rPr lang="ru-RU" baseline="0" smtClean="0"/>
              <a:t> К сожалению,многие из вас обладают небольшим колличеством информации об этой привлекательной стране,ее нравах, культуре, фауне , природных условиях и людях, населяющих эти два сравнительно небольших острова. </a:t>
            </a:r>
          </a:p>
          <a:p>
            <a:r>
              <a:rPr lang="ru-RU" baseline="0" smtClean="0"/>
              <a:t>Однако  после сегоднешней беседы, мы уверенны, что вы поплните свой багаж знаний ,  а кто-то и Вас возможно заинтересуется обучением  а Новой Зеландии.</a:t>
            </a:r>
          </a:p>
          <a:p>
            <a:r>
              <a:rPr lang="ru-RU" baseline="0" smtClean="0"/>
              <a:t> </a:t>
            </a:r>
            <a:r>
              <a:rPr lang="en-NZ" baseline="0" smtClean="0"/>
              <a:t>Ok, Let’s go </a:t>
            </a:r>
            <a:r>
              <a:rPr lang="en-NZ" baseline="0" smtClean="0">
                <a:sym typeface="Wingdings" pitchFamily="2" charset="2"/>
              </a:rPr>
              <a:t>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F925B-4236-4887-A12B-5A397A2029D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Столицией Новой зелндии является город</a:t>
            </a:r>
            <a:r>
              <a:rPr lang="ru-RU" baseline="0" dirty="0" smtClean="0"/>
              <a:t> Веллингтон, однако Окленд является самым густо населёггым городом Новой Зеландии. </a:t>
            </a:r>
          </a:p>
          <a:p>
            <a:r>
              <a:rPr lang="ru-RU" baseline="0" dirty="0" smtClean="0"/>
              <a:t>Отличительной оособенностью города является башня </a:t>
            </a:r>
            <a:r>
              <a:rPr lang="en-NZ" baseline="0" dirty="0" smtClean="0"/>
              <a:t>Sky Tower, </a:t>
            </a:r>
            <a:r>
              <a:rPr lang="ru-RU" baseline="0" dirty="0" smtClean="0"/>
              <a:t> которая была постороена больше 10 лет назад. </a:t>
            </a:r>
            <a:r>
              <a:rPr lang="ru-RU" baseline="0" dirty="0" smtClean="0"/>
              <a:t>Каждую ночь </a:t>
            </a:r>
            <a:r>
              <a:rPr lang="ru-RU" baseline="0" dirty="0" smtClean="0"/>
              <a:t>башня города горит разными огнями. По праздникам на ней выпускают фейверк. </a:t>
            </a:r>
          </a:p>
          <a:p>
            <a:r>
              <a:rPr lang="ru-RU" baseline="0" dirty="0" smtClean="0"/>
              <a:t>Сам по себе город Окленд разделён на много спальных райнов с </a:t>
            </a:r>
            <a:r>
              <a:rPr lang="ru-RU" baseline="0" dirty="0" smtClean="0"/>
              <a:t>одно-двух </a:t>
            </a:r>
            <a:r>
              <a:rPr lang="ru-RU" baseline="0" dirty="0" smtClean="0"/>
              <a:t>этажными домами. И только лишь центр города, где сосредоточены бизнесс департаменты многоэтажный. Высотные здания города горят огнями всю ночь. Много студентов снимают квартиры в центре города. Здесь сосредоточено много клубов и ночных заведений и баров. Центр города Окленда никогда не спит. </a:t>
            </a:r>
          </a:p>
          <a:p>
            <a:r>
              <a:rPr lang="ru-RU" baseline="0" dirty="0" smtClean="0"/>
              <a:t>Однако стоит заметить , что в Новой Зеландии магазины </a:t>
            </a:r>
            <a:r>
              <a:rPr lang="ru-RU" baseline="0" dirty="0" smtClean="0"/>
              <a:t>закрываются </a:t>
            </a:r>
            <a:r>
              <a:rPr lang="ru-RU" baseline="0" dirty="0" smtClean="0"/>
              <a:t>примерно в 5 вечера. Есть конечно сеть супермаркетоа, которые открыты до 12 ночи, но  </a:t>
            </a:r>
            <a:r>
              <a:rPr lang="ru-RU" baseline="0" dirty="0" smtClean="0"/>
              <a:t>здесь </a:t>
            </a:r>
            <a:r>
              <a:rPr lang="ru-RU" baseline="0" dirty="0" smtClean="0"/>
              <a:t>нет 24 часовых цетрров развлечений. На новый год и на Рождество все могазины, аптеки и всё всё прочее закрыто впринципе!!!!!поначалу меня это шркировало, но </a:t>
            </a:r>
            <a:r>
              <a:rPr lang="ru-RU" baseline="0" dirty="0" smtClean="0"/>
              <a:t>потом , </a:t>
            </a:r>
            <a:r>
              <a:rPr lang="ru-RU" baseline="0" dirty="0" smtClean="0"/>
              <a:t>как говорится </a:t>
            </a:r>
            <a:r>
              <a:rPr lang="ru-RU" baseline="0" dirty="0" smtClean="0"/>
              <a:t>, ко </a:t>
            </a:r>
            <a:r>
              <a:rPr lang="ru-RU" baseline="0" dirty="0" smtClean="0"/>
              <a:t>всему привыкаешь. В этом есть плюс так как таким образом  с </a:t>
            </a:r>
            <a:r>
              <a:rPr lang="ru-RU" baseline="0" dirty="0" smtClean="0"/>
              <a:t>политической </a:t>
            </a:r>
            <a:r>
              <a:rPr lang="ru-RU" baseline="0" dirty="0" smtClean="0"/>
              <a:t>точки зрения- у каждого работающего чеоловека в стране есть возможность проводить время с семьёй по праздничным дням. </a:t>
            </a:r>
          </a:p>
          <a:p>
            <a:r>
              <a:rPr lang="ru-RU" baseline="0" dirty="0" smtClean="0"/>
              <a:t>Вот почему Новвая Зеландия находится в списке лучших для жижзи стран </a:t>
            </a:r>
            <a:r>
              <a:rPr lang="ru-RU" baseline="0" dirty="0" smtClean="0"/>
              <a:t>по </a:t>
            </a:r>
            <a:r>
              <a:rPr lang="ru-RU" baseline="0" dirty="0" smtClean="0"/>
              <a:t>уровню жизни  так как здесь низкий уровень пристиупности </a:t>
            </a:r>
            <a:r>
              <a:rPr lang="ru-RU" baseline="0" dirty="0" smtClean="0"/>
              <a:t> </a:t>
            </a:r>
            <a:r>
              <a:rPr lang="ru-RU" baseline="0" dirty="0" smtClean="0"/>
              <a:t>, у каждого человек а есть право и время  на семью. В </a:t>
            </a:r>
            <a:r>
              <a:rPr lang="ru-RU" baseline="0" dirty="0" smtClean="0"/>
              <a:t>целом </a:t>
            </a:r>
            <a:r>
              <a:rPr lang="ru-RU" baseline="0" dirty="0" smtClean="0"/>
              <a:t>я бы сказала, что Новая зеландия вообще </a:t>
            </a:r>
            <a:r>
              <a:rPr lang="en-NZ" baseline="0" dirty="0" smtClean="0"/>
              <a:t>family- oriented country.</a:t>
            </a:r>
            <a:endParaRPr lang="ru-R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F925B-4236-4887-A12B-5A397A2029D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Гуляний и фестивалей в городе проходит очень много</a:t>
            </a:r>
            <a:r>
              <a:rPr lang="ru-RU" baseline="0" dirty="0" smtClean="0"/>
              <a:t> в течении года . Есть фестивали еды, напитков, морепродуктов и всего прочего . Каждый год в городе проходят </a:t>
            </a:r>
            <a:r>
              <a:rPr lang="en-NZ" baseline="0" dirty="0" smtClean="0"/>
              <a:t>Coca Cola Christmas in the Park –</a:t>
            </a:r>
            <a:r>
              <a:rPr lang="ru-RU" baseline="0" dirty="0" smtClean="0"/>
              <a:t> </a:t>
            </a:r>
            <a:r>
              <a:rPr lang="en-NZ" baseline="0" dirty="0" smtClean="0"/>
              <a:t> </a:t>
            </a:r>
            <a:r>
              <a:rPr lang="ru-RU" baseline="0" dirty="0" smtClean="0"/>
              <a:t> в </a:t>
            </a:r>
            <a:r>
              <a:rPr lang="en-NZ" baseline="0" dirty="0" smtClean="0"/>
              <a:t>Domain </a:t>
            </a:r>
            <a:r>
              <a:rPr lang="ru-RU" baseline="0" dirty="0" smtClean="0"/>
              <a:t> парке. В этот день все собираеютмся  на траве парка с едой, напитками, детьми, друзьями и </a:t>
            </a:r>
            <a:r>
              <a:rPr lang="ru-RU" baseline="0" dirty="0" smtClean="0"/>
              <a:t>родственниками </a:t>
            </a:r>
            <a:r>
              <a:rPr lang="ru-RU" baseline="0" dirty="0" smtClean="0"/>
              <a:t>и </a:t>
            </a:r>
            <a:r>
              <a:rPr lang="ru-RU" baseline="0" dirty="0" smtClean="0"/>
              <a:t>наслождаются </a:t>
            </a:r>
            <a:r>
              <a:rPr lang="ru-RU" baseline="0" dirty="0" smtClean="0"/>
              <a:t>музыкой и представлениями на сцене. Вечером всех ждёт красивый салют. </a:t>
            </a:r>
          </a:p>
          <a:p>
            <a:endParaRPr lang="ru-RU" baseline="0" dirty="0" smtClean="0"/>
          </a:p>
          <a:p>
            <a:r>
              <a:rPr lang="ru-RU" baseline="0" dirty="0" smtClean="0"/>
              <a:t>Зимой в Окленде ежегодно проходит фестиваль китайских фонариков в </a:t>
            </a:r>
            <a:r>
              <a:rPr lang="en-NZ" baseline="0" dirty="0" err="1" smtClean="0"/>
              <a:t>Alvert</a:t>
            </a:r>
            <a:r>
              <a:rPr lang="en-NZ" baseline="0" dirty="0" smtClean="0"/>
              <a:t> </a:t>
            </a:r>
            <a:r>
              <a:rPr lang="ru-RU" baseline="0" dirty="0" smtClean="0"/>
              <a:t>парке. В эти несколько дней парк наполняется крсивыми подсвеченным огоньками фонариками с в форме разный сказочных и мифических персонажей а так же животных. Повсюду продаются вкусности и сладости. </a:t>
            </a:r>
          </a:p>
          <a:p>
            <a:endParaRPr lang="ru-RU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F925B-4236-4887-A12B-5A397A2029D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26</a:t>
            </a:r>
            <a:r>
              <a:rPr lang="ru-RU" baseline="0" dirty="0" smtClean="0"/>
              <a:t> декабря – знаменитый день . В этот день все – все магазины в городе устраивают распродажу чуть ли не до 80 процентов и пэтому вещи можно купить по очень смешной цене. </a:t>
            </a:r>
          </a:p>
          <a:p>
            <a:endParaRPr lang="ru-RU" baseline="0" dirty="0" smtClean="0"/>
          </a:p>
          <a:p>
            <a:r>
              <a:rPr lang="ru-RU" baseline="0" dirty="0" smtClean="0"/>
              <a:t>Так же  в канун Рождества, по главной центральной улице города </a:t>
            </a:r>
            <a:r>
              <a:rPr lang="en-NZ" baseline="0" dirty="0" smtClean="0"/>
              <a:t>Queen Street </a:t>
            </a:r>
            <a:r>
              <a:rPr lang="ru-RU" baseline="0" dirty="0" smtClean="0"/>
              <a:t> прохдит парад Санта Клауса. Множество красивых ряженых актеров  проезжают в украшенных каретах на радость публике, по улице шагают смегные мульт персонажи и вестники Рождества. Дети обожают Санта парад. </a:t>
            </a:r>
          </a:p>
          <a:p>
            <a:endParaRPr lang="ru-RU" baseline="0" dirty="0" smtClean="0"/>
          </a:p>
          <a:p>
            <a:r>
              <a:rPr lang="ru-RU" baseline="0" dirty="0" smtClean="0"/>
              <a:t>Летом в парке так же проходит большой музыкальный фестиваль. Который называется  </a:t>
            </a:r>
            <a:r>
              <a:rPr lang="en-NZ" baseline="0" dirty="0" smtClean="0"/>
              <a:t>Big Day Out .</a:t>
            </a:r>
          </a:p>
          <a:p>
            <a:endParaRPr lang="en-NZ" baseline="0" dirty="0" smtClean="0"/>
          </a:p>
          <a:p>
            <a:r>
              <a:rPr lang="ru-RU" baseline="0" dirty="0" smtClean="0"/>
              <a:t>Так же каждый год зимой проходит парад в честь памяти погибших  в период Второй Мировой Войны. Обычно парад проходит возле городского музея оклленда , очень рано по утра собираются люди и начинается парад примерно в 5 утра.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F925B-4236-4887-A12B-5A397A2029D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F925B-4236-4887-A12B-5A397A2029D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F925B-4236-4887-A12B-5A397A2029D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Новая Зеландия расположена на двух островах</a:t>
            </a:r>
            <a:r>
              <a:rPr lang="en-NZ" dirty="0" smtClean="0"/>
              <a:t>:</a:t>
            </a:r>
            <a:r>
              <a:rPr lang="en-NZ" baseline="0" dirty="0" smtClean="0"/>
              <a:t> </a:t>
            </a:r>
            <a:r>
              <a:rPr lang="ru-RU" baseline="0" dirty="0" smtClean="0"/>
              <a:t> Южном острове и Севереном</a:t>
            </a:r>
            <a:r>
              <a:rPr lang="en-NZ" baseline="0" dirty="0" smtClean="0"/>
              <a:t>.</a:t>
            </a:r>
            <a:endParaRPr lang="ru-RU" baseline="0" dirty="0" smtClean="0"/>
          </a:p>
          <a:p>
            <a:r>
              <a:rPr lang="ru-RU" baseline="0" dirty="0" smtClean="0"/>
              <a:t>В общей сложности, в стране проживают 4  с половиной миллиона человек , при этом большая часть начеления живёт на северном острове. Северный отстров отличается более мягкис климатом по сравнению с южным островом.</a:t>
            </a:r>
          </a:p>
          <a:p>
            <a:r>
              <a:rPr lang="ru-RU" baseline="0" dirty="0" smtClean="0"/>
              <a:t>В городе Окленде ( северный остров) проживают больше миллиона человек. </a:t>
            </a:r>
          </a:p>
          <a:p>
            <a:r>
              <a:rPr lang="ru-RU" baseline="0" dirty="0" smtClean="0"/>
              <a:t>На фотографии слева представлен татем  жителей страны племени маори.Такие удивительные статуэтки можно встретить повсюду. Поленезийцы первыми заселили территорию Новой Зеландии и дали начало  маори культуре.Маори обладают уникальными правами в Новой Зеландии. С приходом европейцев на территорию старны примерно в </a:t>
            </a:r>
            <a:r>
              <a:rPr lang="en-NZ" baseline="0" dirty="0" smtClean="0"/>
              <a:t>16-17 </a:t>
            </a:r>
            <a:r>
              <a:rPr lang="ru-RU" baseline="0" dirty="0" smtClean="0"/>
              <a:t>веках, племена маори не утеряли своих прав. В 1840 году была подписана </a:t>
            </a:r>
            <a:r>
              <a:rPr lang="en-NZ" baseline="0" dirty="0" smtClean="0"/>
              <a:t>Treaty of </a:t>
            </a:r>
            <a:r>
              <a:rPr lang="en-NZ" baseline="0" dirty="0" err="1" smtClean="0"/>
              <a:t>Waitiangi</a:t>
            </a:r>
            <a:r>
              <a:rPr lang="ru-RU" baseline="0" dirty="0" smtClean="0"/>
              <a:t> между Великобританией и множестенными главами маорийских племён</a:t>
            </a:r>
            <a:r>
              <a:rPr lang="en-NZ" baseline="0" dirty="0" smtClean="0"/>
              <a:t> ( </a:t>
            </a:r>
            <a:r>
              <a:rPr lang="ru-RU" baseline="0" dirty="0" smtClean="0"/>
              <a:t> чрезвычайно важный исторический документ Новой Зеландии) , который наделял племена маори равными правами с европейскими переселенцами , сохранял их права и защищал  реки, озёра и окружающую среду в целом, подтверждал Английскую корону как главу государства. </a:t>
            </a:r>
          </a:p>
          <a:p>
            <a:r>
              <a:rPr lang="ru-RU" baseline="0" dirty="0" smtClean="0"/>
              <a:t>Влияние Британской империи было велико .Новая Зеландия быстро развивалась  и превращалась в государство твёрдо стоящее на ногах , основанное на принципах равенства населения и уважении друк к другу.  </a:t>
            </a:r>
          </a:p>
          <a:p>
            <a:r>
              <a:rPr lang="ru-RU" baseline="0" dirty="0" smtClean="0"/>
              <a:t>На сегоднешний день , в стране чуществует 2 официальных языка-  английский язык и язык маори. Племенам маори удалось сохранить свою культуру, язык и быт. Удивительно то, как гормонично сочитаются в стране 2 основных культуры ( европейская и культура маори) наряду с множеством других этнических групп всвязи с большим потоком иммигрантов в страну в последние десятки лет .</a:t>
            </a:r>
          </a:p>
          <a:p>
            <a:r>
              <a:rPr lang="ru-RU" baseline="0" dirty="0" smtClean="0"/>
              <a:t>Сегодня хижины маори с традиционными представлениями и национальными танцами служат развлечением для множеста туристов.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F925B-4236-4887-A12B-5A397A2029D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</a:t>
            </a:r>
            <a:r>
              <a:rPr lang="ru-RU" baseline="0" dirty="0" smtClean="0"/>
              <a:t> территории Новой зеландии удивительно собраны озёра и реки,леса и равнины, термальные источники, вулканы и гейзеры,множество пляжей радуют летом всех любителей поплавать.Удивительно то, что по сравнению с Австралией в Новой Зеландии нет акул. Страна омывается океанами и тасмановыс морем. В новой Зеландии нет змей, опять таки по сравнению с Австраллией, нет крокодилов. Нет никаких вредных насекомых. При походе в лес  не нужно бояться опасности нападения опасных животный так как их просто нет . Если говорить честно, то это  просто удивительно! А вы так не думаете? Коренная птица папоротниковых лесов Новой Зеландии ,птичка киви, не умеет летать- ей просто не нужно было . В процессе эволюции,  птичке киви не надо было  разрабатывать летательные способности так как ей было не от кого прятаться. Вот почему  при прилете в аэропорт новой зеландии багаж всех туристов строго проверяется. Имиграционные официальные лица страны не хотят несанкционного ввоза в страну опасных химикатов ,насекомых или бактерий.Незадикларированный  ввоз продуктов  питания в тарну строго воспрещён. </a:t>
            </a:r>
          </a:p>
          <a:p>
            <a:endParaRPr lang="ru-RU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F925B-4236-4887-A12B-5A397A2029D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 Новая Зеландия находится в другом полушарии планеты. Здесь летний сезон наступает русской зимой и зима наступает русским летом. </a:t>
            </a:r>
          </a:p>
          <a:p>
            <a:r>
              <a:rPr lang="ru-RU" dirty="0" smtClean="0"/>
              <a:t>На кртинках представлено множестов новозеладских</a:t>
            </a:r>
            <a:r>
              <a:rPr lang="ru-RU" baseline="0" dirty="0" smtClean="0"/>
              <a:t> пляжей. </a:t>
            </a:r>
          </a:p>
          <a:p>
            <a:r>
              <a:rPr lang="ru-RU" baseline="0" dirty="0" smtClean="0"/>
              <a:t> Исключительно уникальным является пляж теплой воды, </a:t>
            </a:r>
            <a:r>
              <a:rPr lang="en-NZ" baseline="0" dirty="0" smtClean="0"/>
              <a:t>Hot Water Beach</a:t>
            </a:r>
            <a:r>
              <a:rPr lang="ru-RU" baseline="0" dirty="0" smtClean="0"/>
              <a:t>. Строить ванночки из песка с тёплой водой возможно благодаря гейзерам.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F925B-4236-4887-A12B-5A397A2029D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Обментять деньги можно в аэропорту по хорошим тарифам, сразу после прилёта</a:t>
            </a:r>
            <a:r>
              <a:rPr lang="ru-RU" baseline="0" dirty="0" smtClean="0"/>
              <a:t> не покидая зону прилёта. </a:t>
            </a:r>
          </a:p>
          <a:p>
            <a:r>
              <a:rPr lang="ru-RU" baseline="0" dirty="0" smtClean="0"/>
              <a:t> </a:t>
            </a:r>
          </a:p>
          <a:p>
            <a:r>
              <a:rPr lang="ru-RU" baseline="0" dirty="0" smtClean="0"/>
              <a:t>Сразу после прилёта желательно открыть счёт в Новозеландском банке и если есть с тобой Российская карта – то перекладывать небольшие суммы на новозеланддскую карту и носить её с собой, так как ,зачастую, если что-то случится с Российской картой, то требуется личное присутсвие в банке, что весьма неудобно . </a:t>
            </a:r>
          </a:p>
          <a:p>
            <a:endParaRPr lang="ru-RU" baseline="0" dirty="0" smtClean="0"/>
          </a:p>
          <a:p>
            <a:r>
              <a:rPr lang="ru-RU" baseline="0" dirty="0" smtClean="0"/>
              <a:t> в Новой Зеландии широкр и повсеместно используются карточи для платежа ( которые заменяют обременительную ношения налички с собой ) . Эти карты не являются кредитными и называются </a:t>
            </a:r>
            <a:r>
              <a:rPr lang="en-NZ" baseline="0" dirty="0" smtClean="0"/>
              <a:t>EF-POS . </a:t>
            </a:r>
            <a:r>
              <a:rPr lang="ru-RU" baseline="0" dirty="0" smtClean="0"/>
              <a:t> Везде все расплачиваются картами эф пос. Конечно так же можно платить и наличкой, но я думаю ниличная форма оплаты отживает свой век.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F925B-4236-4887-A12B-5A397A2029D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Стоит отметить,</a:t>
            </a:r>
            <a:r>
              <a:rPr lang="ru-RU" baseline="0" dirty="0" smtClean="0"/>
              <a:t> что </a:t>
            </a:r>
            <a:r>
              <a:rPr lang="ru-RU" dirty="0" smtClean="0"/>
              <a:t> в Новой Зеландии</a:t>
            </a:r>
            <a:r>
              <a:rPr lang="ru-RU" baseline="0" dirty="0" smtClean="0"/>
              <a:t> левостороннее дорожное движение.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F925B-4236-4887-A12B-5A397A2029D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Спорт..</a:t>
            </a:r>
            <a:r>
              <a:rPr lang="ru-RU" baseline="0" dirty="0" smtClean="0"/>
              <a:t> Как же много внимания и времени уделяют ему новозеландцы. </a:t>
            </a:r>
          </a:p>
          <a:p>
            <a:r>
              <a:rPr lang="ru-RU" baseline="0" dirty="0" smtClean="0"/>
              <a:t>Новозеландцы или кивосы ( </a:t>
            </a:r>
            <a:r>
              <a:rPr lang="en-NZ" baseline="0" dirty="0" smtClean="0"/>
              <a:t>Kiwi ) </a:t>
            </a:r>
            <a:r>
              <a:rPr lang="ru-RU" baseline="0" dirty="0" smtClean="0"/>
              <a:t> , как принято называть местных жителей в честь наземной птички киви населяющей территорию новой зеландии, очень спортивные с детсва.  В детском саду  в школе и во взрослой жизни кивосы всегда увлечены занятием спрота. </a:t>
            </a:r>
          </a:p>
          <a:p>
            <a:r>
              <a:rPr lang="ru-RU" baseline="0" dirty="0" smtClean="0"/>
              <a:t>Если они едут в отпуск то предпочитают активный отдых, такой как сноубординг, восхождения</a:t>
            </a:r>
            <a:r>
              <a:rPr lang="en-NZ" baseline="0" dirty="0" smtClean="0"/>
              <a:t> / </a:t>
            </a:r>
            <a:r>
              <a:rPr lang="ru-RU" baseline="0" dirty="0" smtClean="0"/>
              <a:t> хождения по гористой местности  с рюкзаками</a:t>
            </a:r>
            <a:br>
              <a:rPr lang="ru-RU" baseline="0" dirty="0" smtClean="0"/>
            </a:br>
            <a:r>
              <a:rPr lang="ru-RU" baseline="0" dirty="0" smtClean="0"/>
              <a:t> (  </a:t>
            </a:r>
            <a:r>
              <a:rPr lang="en-NZ" baseline="0" dirty="0" smtClean="0"/>
              <a:t>tramping )</a:t>
            </a:r>
            <a:r>
              <a:rPr lang="ru-RU" baseline="0" dirty="0" smtClean="0"/>
              <a:t>, сёрфинг, парасёрфинг, каякинг итд </a:t>
            </a:r>
          </a:p>
          <a:p>
            <a:r>
              <a:rPr lang="ru-RU" baseline="0" dirty="0" smtClean="0"/>
              <a:t>В городах много дорожек разделённых напополам- по одной стороне едут велосипедисты, а по другой бегают . </a:t>
            </a:r>
          </a:p>
          <a:p>
            <a:r>
              <a:rPr lang="ru-RU" baseline="0" dirty="0" smtClean="0"/>
              <a:t>Бегают новозеландцы всегда и везде. Бег-популярный вид спорта. В общей сложности,новозеландцы- нация очень крепкая и сильная. </a:t>
            </a:r>
          </a:p>
          <a:p>
            <a:r>
              <a:rPr lang="ru-RU" baseline="0" dirty="0" smtClean="0"/>
              <a:t>Оно и неудивительно. Прекрасная эколгия, свежие натуральные  мясные и молочные  продукты без всяких добавок – все эти, казалось бы , необхожимые для жизни каждого человека, но такие недосягаемые  вещи  во многих других странах могут быть найдены здесь , в далёкой точке земного шара , Новой Зеландии. </a:t>
            </a:r>
          </a:p>
          <a:p>
            <a:r>
              <a:rPr lang="ru-RU" baseline="0" dirty="0" smtClean="0"/>
              <a:t>Отдельное и особое место в сердце каждого новозеландца занимает рэкби или </a:t>
            </a:r>
            <a:r>
              <a:rPr lang="en-NZ" baseline="0" dirty="0" smtClean="0"/>
              <a:t> rugby . </a:t>
            </a:r>
            <a:r>
              <a:rPr lang="ru-RU" baseline="0" dirty="0" smtClean="0"/>
              <a:t> Команда </a:t>
            </a:r>
            <a:r>
              <a:rPr lang="en-NZ" baseline="0" dirty="0" smtClean="0"/>
              <a:t>ALL BLACKS </a:t>
            </a:r>
            <a:r>
              <a:rPr lang="ru-RU" baseline="0" dirty="0" smtClean="0"/>
              <a:t> - мировой лидер рэкби,  является командой национальной важности. В прошлом году в окленде прохожил мировой чемпионат по рэкби. Город Окленд наполнился множеством туристов, а сам город преобразился и стал ещё краше  в процессе подготовки к чемпионату. </a:t>
            </a:r>
          </a:p>
          <a:p>
            <a:r>
              <a:rPr lang="ru-RU" baseline="0" dirty="0" smtClean="0"/>
              <a:t> Но нет не подумайте, ничего сверъестественного. Новозеландцы народ простой и архитектура у наих незамысловатая тоже. К чему кичиться и доказывать что-то или тратить деньги на что то ненужное но красивое, когда красота вся – она вокруг. Было открыто много новых набережных для прогулок, вместе с кафе и ресторанами. В сложной </a:t>
            </a:r>
            <a:r>
              <a:rPr lang="ru-RU" baseline="0" dirty="0" smtClean="0"/>
              <a:t>напряжённой </a:t>
            </a:r>
            <a:r>
              <a:rPr lang="ru-RU" baseline="0" dirty="0" smtClean="0"/>
              <a:t>финальной игре </a:t>
            </a:r>
            <a:r>
              <a:rPr lang="en-NZ" baseline="0" dirty="0" smtClean="0"/>
              <a:t>All Blacks </a:t>
            </a:r>
            <a:r>
              <a:rPr lang="ru-RU" baseline="0" dirty="0" smtClean="0"/>
              <a:t> всё таки победили  французскую команду и стали золотыми призёрами чемпионата </a:t>
            </a:r>
            <a:r>
              <a:rPr lang="en-NZ" baseline="0" dirty="0" smtClean="0"/>
              <a:t>,</a:t>
            </a:r>
            <a:r>
              <a:rPr lang="ru-RU" baseline="0" dirty="0" smtClean="0"/>
              <a:t>тем </a:t>
            </a:r>
            <a:r>
              <a:rPr lang="ru-RU" baseline="0" dirty="0" smtClean="0"/>
              <a:t>самым </a:t>
            </a:r>
            <a:r>
              <a:rPr lang="ru-RU" baseline="0" dirty="0" smtClean="0"/>
              <a:t>подтвердив </a:t>
            </a:r>
            <a:r>
              <a:rPr lang="ru-RU" baseline="0" dirty="0" smtClean="0"/>
              <a:t>их непобедимый дух и первенство. </a:t>
            </a:r>
          </a:p>
          <a:p>
            <a:r>
              <a:rPr lang="ru-RU" baseline="0" dirty="0" smtClean="0"/>
              <a:t>В начале каждой игры команда исполняет национальный маори танец хака. </a:t>
            </a:r>
          </a:p>
          <a:p>
            <a:r>
              <a:rPr lang="en-NZ" baseline="0" dirty="0" smtClean="0"/>
              <a:t>All blacks </a:t>
            </a:r>
            <a:r>
              <a:rPr lang="ru-RU" baseline="0" dirty="0" smtClean="0"/>
              <a:t>носят чёрную форму, поэтому и  цвет нащей презентации чёрный в поддержку национальных героев.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F925B-4236-4887-A12B-5A397A2029D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Следует отметить , что исторически , Новозеландия одна из числа первых стран предоставила</a:t>
            </a:r>
            <a:r>
              <a:rPr lang="ru-RU" baseline="0" dirty="0" smtClean="0"/>
              <a:t> женщинам право голоса на выборах. </a:t>
            </a:r>
          </a:p>
          <a:p>
            <a:r>
              <a:rPr lang="ru-RU" baseline="0" dirty="0" smtClean="0"/>
              <a:t>Бвший премьер министр – женщина. </a:t>
            </a:r>
          </a:p>
          <a:p>
            <a:r>
              <a:rPr lang="ru-RU" baseline="0" dirty="0" smtClean="0"/>
              <a:t>Вообще, вопрос равенства полов заминает в Новой Зеландии особое место. Везде  ведётся контроль над дескриминацией женщин на рабочем месте и в повседневной жизни. </a:t>
            </a:r>
          </a:p>
          <a:p>
            <a:endParaRPr lang="ru-RU" baseline="0" dirty="0" smtClean="0"/>
          </a:p>
          <a:p>
            <a:r>
              <a:rPr lang="ru-RU" baseline="0" dirty="0" smtClean="0"/>
              <a:t>* Новозеландские женщины очень незвависимые и свободолюбивые. Они отличаются от славянских женщин тем, что в них меньше присутствует стремлением  </a:t>
            </a:r>
            <a:r>
              <a:rPr lang="en-NZ" baseline="0" dirty="0" smtClean="0"/>
              <a:t>“ </a:t>
            </a:r>
            <a:r>
              <a:rPr lang="ru-RU" baseline="0" dirty="0" smtClean="0"/>
              <a:t>поскорее успешно </a:t>
            </a:r>
            <a:r>
              <a:rPr lang="en-NZ" baseline="0" dirty="0" smtClean="0"/>
              <a:t>“ </a:t>
            </a:r>
            <a:r>
              <a:rPr lang="ru-RU" baseline="0" dirty="0" smtClean="0"/>
              <a:t>выйти замуж, они меньше внимания уделяют своему внешнему виду.Мужчинам кивосам  нравтся славянские девушки .Многие девушки приехав сюда получают резиденство а затем и гражданство через своих любимых. В иммиграционных терминах это называется </a:t>
            </a:r>
            <a:r>
              <a:rPr lang="en-NZ" baseline="0" dirty="0" smtClean="0"/>
              <a:t>Partnership. </a:t>
            </a:r>
            <a:r>
              <a:rPr lang="ru-RU" baseline="0" dirty="0" smtClean="0"/>
              <a:t> Для того , чтобы можно было подавать на резиденство или рабочую визу через партнёрство, Вам как паре нужно быть </a:t>
            </a:r>
            <a:r>
              <a:rPr lang="ru-RU" baseline="0" dirty="0" smtClean="0"/>
              <a:t>всесте </a:t>
            </a:r>
            <a:r>
              <a:rPr lang="ru-RU" baseline="0" dirty="0" smtClean="0"/>
              <a:t>как минимум год, проживать на одной площади, иметь общий счёт в банке и предоставить ваши совместные  фотографии иммиграции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F925B-4236-4887-A12B-5A397A2029D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Новозеландские</a:t>
            </a:r>
            <a:r>
              <a:rPr lang="en-NZ" dirty="0" smtClean="0"/>
              <a:t> </a:t>
            </a:r>
            <a:r>
              <a:rPr lang="ru-RU" dirty="0" smtClean="0"/>
              <a:t>компания</a:t>
            </a:r>
            <a:r>
              <a:rPr lang="ru-RU" baseline="0" dirty="0" smtClean="0"/>
              <a:t>  авиалинии </a:t>
            </a:r>
            <a:r>
              <a:rPr lang="en-NZ" baseline="0" dirty="0" smtClean="0"/>
              <a:t>AIR NEW ZEALAND </a:t>
            </a:r>
            <a:r>
              <a:rPr lang="ru-RU" baseline="0" dirty="0" smtClean="0"/>
              <a:t> входит в число самых успешно развивающихся компаний в мире. </a:t>
            </a:r>
          </a:p>
          <a:p>
            <a:r>
              <a:rPr lang="ru-RU" baseline="0" dirty="0" smtClean="0"/>
              <a:t>Пассажирам нравится новозеландский сервис представленный на борту самолёта. </a:t>
            </a:r>
            <a:r>
              <a:rPr lang="en-NZ" baseline="0" dirty="0" smtClean="0"/>
              <a:t>Air New Zealand </a:t>
            </a:r>
            <a:r>
              <a:rPr lang="ru-RU" baseline="0" dirty="0" smtClean="0"/>
              <a:t> инвестировали много  в развитие компании, были разработаны специальные кресла  по пожеланиям пассажиров. После маркетингового исследования, </a:t>
            </a:r>
            <a:r>
              <a:rPr lang="en-NZ" baseline="0" dirty="0" smtClean="0"/>
              <a:t>Air New Zealand </a:t>
            </a:r>
            <a:r>
              <a:rPr lang="ru-RU" baseline="0" dirty="0" smtClean="0"/>
              <a:t>разработали революциоонные дизайн салонов самолёта.  </a:t>
            </a:r>
          </a:p>
          <a:p>
            <a:endParaRPr lang="ru-RU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http://www.youtube.com/watch?v=7zw3MXYBHrI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 революционная рекламная компания </a:t>
            </a:r>
            <a:r>
              <a:rPr lang="en-NZ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Nothing to hide </a:t>
            </a:r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удивила общественность</a:t>
            </a:r>
            <a:r>
              <a:rPr lang="ru-RU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тем, что члены экипаж корабля были одеты  толко в одну всего лишь в краску ;)</a:t>
            </a:r>
            <a:br>
              <a:rPr lang="ru-RU" baseline="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endParaRPr lang="ru-RU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F925B-4236-4887-A12B-5A397A2029D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6F528B-FC61-4A1B-A584-D02BB89A3274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FB9536-1EB9-4063-8391-B2DEFFA005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6F528B-FC61-4A1B-A584-D02BB89A3274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FB9536-1EB9-4063-8391-B2DEFFA005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6F528B-FC61-4A1B-A584-D02BB89A3274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FB9536-1EB9-4063-8391-B2DEFFA005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6F528B-FC61-4A1B-A584-D02BB89A3274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FB9536-1EB9-4063-8391-B2DEFFA005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6F528B-FC61-4A1B-A584-D02BB89A3274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FB9536-1EB9-4063-8391-B2DEFFA005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6F528B-FC61-4A1B-A584-D02BB89A3274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FB9536-1EB9-4063-8391-B2DEFFA005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6F528B-FC61-4A1B-A584-D02BB89A3274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FB9536-1EB9-4063-8391-B2DEFFA005B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6F528B-FC61-4A1B-A584-D02BB89A3274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FB9536-1EB9-4063-8391-B2DEFFA005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6F528B-FC61-4A1B-A584-D02BB89A3274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FB9536-1EB9-4063-8391-B2DEFFA005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6F528B-FC61-4A1B-A584-D02BB89A3274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FB9536-1EB9-4063-8391-B2DEFFA005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256F528B-FC61-4A1B-A584-D02BB89A3274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FB9536-1EB9-4063-8391-B2DEFFA005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56F528B-FC61-4A1B-A584-D02BB89A3274}" type="datetimeFigureOut">
              <a:rPr lang="ru-RU" smtClean="0"/>
              <a:pPr/>
              <a:t>20.09.2012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FB9536-1EB9-4063-8391-B2DEFFA005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>
    <p:newsflash/>
    <p:sndAc>
      <p:stSnd>
        <p:snd r:embed="rId13" name="applause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audio" Target="../media/audio1.wav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tionnz.org.nz/home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ewzealandeducated.com/custom_search/&amp;link=true" TargetMode="External"/><Relationship Id="rId5" Type="http://schemas.openxmlformats.org/officeDocument/2006/relationships/hyperlink" Target="http://www.newzealandeducated.com/int/en/guide/on_arrival/living_costs" TargetMode="External"/><Relationship Id="rId4" Type="http://schemas.openxmlformats.org/officeDocument/2006/relationships/hyperlink" Target="http://www.newzealandeducated.com/int/en/stvc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hyperlink" Target="mailto:yulia@queens.ac.nz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audio" Target="../media/audio1.wav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audio" Target="../media/audio1.wav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hyperlink" Target="http://www.youtube.com/watch?v=6fYIUdVNFgU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hyperlink" Target="http://www.youtube.com/watch?v=8nK8qnhQbF4" TargetMode="Externa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44824"/>
            <a:ext cx="8151440" cy="5013176"/>
          </a:xfrm>
          <a:effectLst>
            <a:softEdge rad="127000"/>
          </a:effectLst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6600" i="1" u="sng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Новая Зеландия</a:t>
            </a:r>
            <a:r>
              <a:rPr lang="ru-RU" sz="6600" i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:                  		жизнь,работа, 						учеба</a:t>
            </a:r>
            <a:r>
              <a:rPr lang="ru-RU" sz="6600" i="1" dirty="0" smtClean="0">
                <a:solidFill>
                  <a:srgbClr val="00B050"/>
                </a:solidFill>
              </a:rPr>
              <a:t/>
            </a:r>
            <a:br>
              <a:rPr lang="ru-RU" sz="6600" i="1" dirty="0" smtClean="0">
                <a:solidFill>
                  <a:srgbClr val="00B050"/>
                </a:solidFill>
              </a:rPr>
            </a:br>
            <a:r>
              <a:rPr lang="ru-RU" sz="6600" i="1" dirty="0" smtClean="0">
                <a:solidFill>
                  <a:srgbClr val="00B050"/>
                </a:solidFill>
              </a:rPr>
              <a:t>   		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0"/>
            <a:ext cx="7935416" cy="1628800"/>
          </a:xfrm>
        </p:spPr>
        <p:txBody>
          <a:bodyPr>
            <a:normAutofit fontScale="77500" lnSpcReduction="2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4000" b="1" u="sng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ook Antiqua" pitchFamily="18" charset="0"/>
              </a:rPr>
              <a:t> </a:t>
            </a:r>
            <a:r>
              <a:rPr lang="ru-RU" sz="4000" b="1" u="sng" dirty="0" smtClean="0">
                <a:ln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ook Antiqua" pitchFamily="18" charset="0"/>
              </a:rPr>
              <a:t>Компания </a:t>
            </a:r>
            <a:r>
              <a:rPr lang="en-NZ" sz="4000" b="1" u="sng" dirty="0" smtClean="0">
                <a:ln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ook Antiqua" pitchFamily="18" charset="0"/>
              </a:rPr>
              <a:t>“</a:t>
            </a:r>
            <a:r>
              <a:rPr lang="en-US" sz="4000" b="1" u="sng" dirty="0" smtClean="0">
                <a:ln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ook Antiqua" pitchFamily="18" charset="0"/>
              </a:rPr>
              <a:t>Freeway”</a:t>
            </a:r>
            <a:r>
              <a:rPr lang="en-US" sz="4000" b="1" i="1" dirty="0" smtClean="0">
                <a:ln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ook Antiqua" pitchFamily="18" charset="0"/>
              </a:rPr>
              <a:t>– </a:t>
            </a:r>
          </a:p>
          <a:p>
            <a:endParaRPr lang="en-NZ" b="1" i="1" dirty="0" smtClean="0">
              <a:ln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ook Antiqua" pitchFamily="18" charset="0"/>
            </a:endParaRPr>
          </a:p>
          <a:p>
            <a:r>
              <a:rPr lang="ru-RU" sz="2400" b="1" i="1" u="sng" dirty="0" smtClean="0">
                <a:ln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ook Antiqua" pitchFamily="18" charset="0"/>
              </a:rPr>
              <a:t>дискаунтер № 1 по образованию </a:t>
            </a:r>
            <a:endParaRPr lang="en-NZ" sz="2400" b="1" i="1" u="sng" dirty="0" smtClean="0">
              <a:ln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ook Antiqua" pitchFamily="18" charset="0"/>
            </a:endParaRPr>
          </a:p>
          <a:p>
            <a:r>
              <a:rPr lang="ru-RU" sz="2400" b="1" i="1" u="sng" dirty="0" smtClean="0">
                <a:ln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ook Antiqua" pitchFamily="18" charset="0"/>
              </a:rPr>
              <a:t>за рубежом</a:t>
            </a:r>
            <a:endParaRPr lang="en-NZ" sz="2400" b="1" i="1" u="sng" dirty="0" smtClean="0">
              <a:ln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ook Antiqua" pitchFamily="18" charset="0"/>
            </a:endParaRPr>
          </a:p>
          <a:p>
            <a:endParaRPr lang="en-NZ" b="1" i="1" dirty="0" smtClean="0">
              <a:ln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ook Antiqua" pitchFamily="18" charset="0"/>
            </a:endParaRPr>
          </a:p>
          <a:p>
            <a:r>
              <a:rPr lang="en-US" sz="2400" b="1" i="1" u="sng" dirty="0" smtClean="0">
                <a:ln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ook Antiqua" pitchFamily="18" charset="0"/>
              </a:rPr>
              <a:t>www.studentway.ru</a:t>
            </a:r>
            <a:endParaRPr lang="ru-RU" sz="2400" b="1" i="1" u="sng" dirty="0">
              <a:ln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ook Antiqua" pitchFamily="18" charset="0"/>
            </a:endParaRPr>
          </a:p>
        </p:txBody>
      </p:sp>
      <p:pic>
        <p:nvPicPr>
          <p:cNvPr id="8" name="Picture 7" descr="kiwi_1891642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5940" y="4005064"/>
            <a:ext cx="4241475" cy="2562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800px-Flag_of_New_Zealand_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0"/>
            <a:ext cx="3257600" cy="1628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278058114"/>
      </p:ext>
    </p:extLst>
  </p:cSld>
  <p:clrMapOvr>
    <a:masterClrMapping/>
  </p:clrMapOvr>
  <p:transition spd="med">
    <p:dissolve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Международные рейтинги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8" y="1447801"/>
            <a:ext cx="7408333" cy="4678363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Новая</a:t>
            </a:r>
            <a:r>
              <a:rPr lang="en-US" dirty="0" smtClean="0"/>
              <a:t> </a:t>
            </a:r>
            <a:r>
              <a:rPr lang="en-US" dirty="0" err="1" smtClean="0"/>
              <a:t>Зеландия</a:t>
            </a:r>
            <a:r>
              <a:rPr lang="en-US" dirty="0" smtClean="0"/>
              <a:t>, </a:t>
            </a:r>
            <a:r>
              <a:rPr lang="en-US" dirty="0" err="1" smtClean="0"/>
              <a:t>входя</a:t>
            </a:r>
            <a:r>
              <a:rPr lang="en-US" dirty="0" smtClean="0"/>
              <a:t> </a:t>
            </a:r>
            <a:r>
              <a:rPr lang="en-US" dirty="0" err="1" smtClean="0"/>
              <a:t>в</a:t>
            </a:r>
            <a:r>
              <a:rPr lang="en-US" dirty="0" smtClean="0"/>
              <a:t> </a:t>
            </a:r>
            <a:r>
              <a:rPr lang="en-US" dirty="0" err="1" smtClean="0"/>
              <a:t>число</a:t>
            </a:r>
            <a:r>
              <a:rPr lang="en-US" dirty="0" smtClean="0"/>
              <a:t> </a:t>
            </a:r>
            <a:r>
              <a:rPr lang="en-US" dirty="0" err="1" smtClean="0"/>
              <a:t>наиболее</a:t>
            </a:r>
            <a:r>
              <a:rPr lang="en-US" dirty="0" smtClean="0"/>
              <a:t> </a:t>
            </a:r>
            <a:r>
              <a:rPr lang="en-US" dirty="0" err="1" smtClean="0"/>
              <a:t>развитых</a:t>
            </a:r>
            <a:r>
              <a:rPr lang="en-US" dirty="0" smtClean="0"/>
              <a:t> </a:t>
            </a:r>
            <a:r>
              <a:rPr lang="en-US" dirty="0" err="1" smtClean="0"/>
              <a:t>стран</a:t>
            </a:r>
            <a:r>
              <a:rPr lang="en-US" dirty="0" smtClean="0"/>
              <a:t> </a:t>
            </a:r>
            <a:r>
              <a:rPr lang="en-US" dirty="0" err="1" smtClean="0"/>
              <a:t>мира</a:t>
            </a:r>
            <a:r>
              <a:rPr lang="en-US" dirty="0" smtClean="0"/>
              <a:t>, </a:t>
            </a:r>
            <a:r>
              <a:rPr lang="en-US" dirty="0" err="1" smtClean="0"/>
              <a:t>неуклонно</a:t>
            </a:r>
            <a:r>
              <a:rPr lang="en-US" dirty="0" smtClean="0"/>
              <a:t> </a:t>
            </a:r>
            <a:r>
              <a:rPr lang="en-US" dirty="0" err="1" smtClean="0"/>
              <a:t>занимает</a:t>
            </a:r>
            <a:r>
              <a:rPr lang="en-US" dirty="0" smtClean="0"/>
              <a:t> </a:t>
            </a:r>
            <a:r>
              <a:rPr lang="en-US" dirty="0" err="1" smtClean="0"/>
              <a:t>ведущие</a:t>
            </a:r>
            <a:r>
              <a:rPr lang="en-US" dirty="0" smtClean="0"/>
              <a:t> </a:t>
            </a:r>
            <a:r>
              <a:rPr lang="en-US" dirty="0" err="1" smtClean="0"/>
              <a:t>позиции</a:t>
            </a:r>
            <a:r>
              <a:rPr lang="en-US" dirty="0" smtClean="0"/>
              <a:t> </a:t>
            </a:r>
            <a:r>
              <a:rPr lang="en-US" dirty="0" err="1" smtClean="0"/>
              <a:t>в</a:t>
            </a:r>
            <a:r>
              <a:rPr lang="en-US" dirty="0" smtClean="0"/>
              <a:t> </a:t>
            </a:r>
            <a:r>
              <a:rPr lang="en-US" dirty="0" err="1" smtClean="0"/>
              <a:t>мировых</a:t>
            </a:r>
            <a:r>
              <a:rPr lang="en-US" dirty="0" smtClean="0"/>
              <a:t> </a:t>
            </a:r>
            <a:r>
              <a:rPr lang="en-US" dirty="0" err="1" smtClean="0"/>
              <a:t>рейтингах</a:t>
            </a:r>
            <a:r>
              <a:rPr lang="en-US" dirty="0" smtClean="0"/>
              <a:t> </a:t>
            </a:r>
            <a:r>
              <a:rPr lang="en-US" dirty="0" err="1" smtClean="0"/>
              <a:t>уровня</a:t>
            </a:r>
            <a:r>
              <a:rPr lang="en-US" dirty="0" smtClean="0"/>
              <a:t> </a:t>
            </a:r>
            <a:r>
              <a:rPr lang="en-US" dirty="0" err="1" smtClean="0"/>
              <a:t>жизни</a:t>
            </a:r>
            <a:r>
              <a:rPr lang="en-US" dirty="0" smtClean="0"/>
              <a:t> </a:t>
            </a:r>
            <a:r>
              <a:rPr lang="en-US" dirty="0" err="1" smtClean="0"/>
              <a:t>и</a:t>
            </a:r>
            <a:r>
              <a:rPr lang="en-US" dirty="0" smtClean="0"/>
              <a:t> </a:t>
            </a:r>
            <a:r>
              <a:rPr lang="en-US" dirty="0" err="1" smtClean="0"/>
              <a:t>экономического</a:t>
            </a:r>
            <a:r>
              <a:rPr lang="en-US" dirty="0" smtClean="0"/>
              <a:t> </a:t>
            </a:r>
            <a:r>
              <a:rPr lang="en-US" dirty="0" err="1" smtClean="0"/>
              <a:t>и</a:t>
            </a:r>
            <a:r>
              <a:rPr lang="en-US" dirty="0" smtClean="0"/>
              <a:t> </a:t>
            </a:r>
            <a:r>
              <a:rPr lang="en-US" dirty="0" err="1" smtClean="0"/>
              <a:t>социального</a:t>
            </a:r>
            <a:r>
              <a:rPr lang="en-US" dirty="0" smtClean="0"/>
              <a:t> </a:t>
            </a:r>
            <a:r>
              <a:rPr lang="en-US" dirty="0" err="1" smtClean="0"/>
              <a:t>развития</a:t>
            </a:r>
            <a:r>
              <a:rPr lang="en-US" dirty="0" smtClean="0"/>
              <a:t>.</a:t>
            </a:r>
          </a:p>
          <a:p>
            <a:r>
              <a:rPr lang="en-US" dirty="0" smtClean="0"/>
              <a:t>Survey	</a:t>
            </a:r>
            <a:r>
              <a:rPr lang="ru-RU" dirty="0" smtClean="0"/>
              <a:t>                                     </a:t>
            </a:r>
            <a:r>
              <a:rPr lang="en-US" dirty="0" err="1" smtClean="0"/>
              <a:t>Позиция</a:t>
            </a:r>
            <a:r>
              <a:rPr lang="en-US" dirty="0" smtClean="0"/>
              <a:t> </a:t>
            </a:r>
            <a:r>
              <a:rPr lang="en-US" dirty="0" err="1" smtClean="0"/>
              <a:t>в</a:t>
            </a:r>
            <a:r>
              <a:rPr lang="en-US" dirty="0" smtClean="0"/>
              <a:t> </a:t>
            </a:r>
            <a:r>
              <a:rPr lang="en-US" dirty="0" err="1" smtClean="0"/>
              <a:t>рейтинге</a:t>
            </a:r>
            <a:endParaRPr lang="en-US" dirty="0" smtClean="0"/>
          </a:p>
          <a:p>
            <a:r>
              <a:rPr lang="en-US" dirty="0" err="1" smtClean="0"/>
              <a:t>Глобальный</a:t>
            </a:r>
            <a:r>
              <a:rPr lang="en-US" dirty="0" smtClean="0"/>
              <a:t> </a:t>
            </a:r>
            <a:r>
              <a:rPr lang="en-US" dirty="0" err="1" smtClean="0"/>
              <a:t>индекс</a:t>
            </a:r>
            <a:r>
              <a:rPr lang="en-US" dirty="0" smtClean="0"/>
              <a:t> </a:t>
            </a:r>
            <a:r>
              <a:rPr lang="en-US" dirty="0" err="1" smtClean="0"/>
              <a:t>миролюбия</a:t>
            </a:r>
            <a:r>
              <a:rPr lang="en-US" dirty="0" smtClean="0"/>
              <a:t>, 2010 </a:t>
            </a:r>
            <a:r>
              <a:rPr lang="en-US" dirty="0" err="1" smtClean="0"/>
              <a:t>год</a:t>
            </a:r>
            <a:r>
              <a:rPr lang="en-US" dirty="0" smtClean="0"/>
              <a:t>	1 </a:t>
            </a:r>
            <a:r>
              <a:rPr lang="en-US" dirty="0" err="1" smtClean="0"/>
              <a:t>из</a:t>
            </a:r>
            <a:r>
              <a:rPr lang="en-US" dirty="0" smtClean="0"/>
              <a:t> 149</a:t>
            </a:r>
          </a:p>
          <a:p>
            <a:r>
              <a:rPr lang="en-US" dirty="0" err="1" smtClean="0"/>
              <a:t>Индекс</a:t>
            </a:r>
            <a:r>
              <a:rPr lang="en-US" dirty="0" smtClean="0"/>
              <a:t> </a:t>
            </a:r>
            <a:r>
              <a:rPr lang="en-US" dirty="0" err="1" smtClean="0"/>
              <a:t>развития</a:t>
            </a:r>
            <a:r>
              <a:rPr lang="en-US" dirty="0" smtClean="0"/>
              <a:t> </a:t>
            </a:r>
            <a:r>
              <a:rPr lang="en-US" dirty="0" err="1" smtClean="0"/>
              <a:t>человеческого</a:t>
            </a:r>
            <a:r>
              <a:rPr lang="en-US" dirty="0" smtClean="0"/>
              <a:t> </a:t>
            </a:r>
            <a:r>
              <a:rPr lang="en-US" dirty="0" err="1" smtClean="0"/>
              <a:t>потенциал</a:t>
            </a:r>
            <a:r>
              <a:rPr lang="ru-RU" dirty="0" smtClean="0"/>
              <a:t>а</a:t>
            </a:r>
            <a:r>
              <a:rPr lang="en-US" dirty="0" smtClean="0"/>
              <a:t>, 2009 </a:t>
            </a:r>
            <a:r>
              <a:rPr lang="en-US" dirty="0" err="1" smtClean="0"/>
              <a:t>год</a:t>
            </a:r>
            <a:r>
              <a:rPr lang="en-US" dirty="0" smtClean="0"/>
              <a:t>	20 </a:t>
            </a:r>
            <a:r>
              <a:rPr lang="en-US" dirty="0" err="1" smtClean="0"/>
              <a:t>из</a:t>
            </a:r>
            <a:r>
              <a:rPr lang="en-US" dirty="0" smtClean="0"/>
              <a:t> 182</a:t>
            </a:r>
          </a:p>
          <a:p>
            <a:r>
              <a:rPr lang="en-US" dirty="0" err="1" smtClean="0"/>
              <a:t>Индекс</a:t>
            </a:r>
            <a:r>
              <a:rPr lang="en-US" dirty="0" smtClean="0"/>
              <a:t> </a:t>
            </a:r>
            <a:r>
              <a:rPr lang="en-US" dirty="0" err="1" smtClean="0"/>
              <a:t>восприятия</a:t>
            </a:r>
            <a:r>
              <a:rPr lang="en-US" dirty="0" smtClean="0"/>
              <a:t> </a:t>
            </a:r>
            <a:r>
              <a:rPr lang="en-US" dirty="0" err="1" smtClean="0"/>
              <a:t>коррупции</a:t>
            </a:r>
            <a:r>
              <a:rPr lang="en-US" dirty="0" smtClean="0"/>
              <a:t>, 2009 </a:t>
            </a:r>
            <a:r>
              <a:rPr lang="en-US" dirty="0" err="1" smtClean="0"/>
              <a:t>год</a:t>
            </a:r>
            <a:r>
              <a:rPr lang="en-US" dirty="0" smtClean="0"/>
              <a:t>	1 </a:t>
            </a:r>
            <a:r>
              <a:rPr lang="en-US" dirty="0" err="1" smtClean="0"/>
              <a:t>из</a:t>
            </a:r>
            <a:r>
              <a:rPr lang="en-US" dirty="0" smtClean="0"/>
              <a:t> 180</a:t>
            </a:r>
          </a:p>
          <a:p>
            <a:r>
              <a:rPr lang="en-US" dirty="0" err="1" smtClean="0"/>
              <a:t>Рейтинг</a:t>
            </a:r>
            <a:r>
              <a:rPr lang="en-US" dirty="0" smtClean="0"/>
              <a:t> </a:t>
            </a:r>
            <a:r>
              <a:rPr lang="en-US" dirty="0" err="1" smtClean="0"/>
              <a:t>конкурентноспособности</a:t>
            </a:r>
            <a:r>
              <a:rPr lang="en-US" dirty="0" smtClean="0"/>
              <a:t> </a:t>
            </a:r>
            <a:r>
              <a:rPr lang="en-US" dirty="0" err="1" smtClean="0"/>
              <a:t>экономики</a:t>
            </a:r>
            <a:r>
              <a:rPr lang="en-US" dirty="0" smtClean="0"/>
              <a:t>, 2009—2010 </a:t>
            </a:r>
            <a:r>
              <a:rPr lang="en-US" dirty="0" err="1" smtClean="0"/>
              <a:t>года</a:t>
            </a:r>
            <a:r>
              <a:rPr lang="en-US" dirty="0" smtClean="0"/>
              <a:t>	23 </a:t>
            </a:r>
            <a:r>
              <a:rPr lang="en-US" dirty="0" err="1" smtClean="0"/>
              <a:t>из</a:t>
            </a:r>
            <a:r>
              <a:rPr lang="en-US" dirty="0" smtClean="0"/>
              <a:t> 133</a:t>
            </a:r>
          </a:p>
          <a:p>
            <a:r>
              <a:rPr lang="en-US" dirty="0" err="1" smtClean="0"/>
              <a:t>Индекс</a:t>
            </a:r>
            <a:r>
              <a:rPr lang="en-US" dirty="0" smtClean="0"/>
              <a:t> </a:t>
            </a:r>
            <a:r>
              <a:rPr lang="en-US" dirty="0" err="1" smtClean="0"/>
              <a:t>барьеров</a:t>
            </a:r>
            <a:r>
              <a:rPr lang="en-US" dirty="0" smtClean="0"/>
              <a:t> </a:t>
            </a:r>
            <a:r>
              <a:rPr lang="en-US" dirty="0" err="1" smtClean="0"/>
              <a:t>для</a:t>
            </a:r>
            <a:r>
              <a:rPr lang="en-US" dirty="0" smtClean="0"/>
              <a:t> </a:t>
            </a:r>
            <a:r>
              <a:rPr lang="en-US" dirty="0" err="1" smtClean="0"/>
              <a:t>ведения</a:t>
            </a:r>
            <a:r>
              <a:rPr lang="en-US" dirty="0" smtClean="0"/>
              <a:t> </a:t>
            </a:r>
            <a:r>
              <a:rPr lang="en-US" dirty="0" err="1" smtClean="0"/>
              <a:t>бизнес</a:t>
            </a:r>
            <a:r>
              <a:rPr lang="ru-RU" dirty="0" smtClean="0"/>
              <a:t>а</a:t>
            </a:r>
            <a:r>
              <a:rPr lang="en-US" dirty="0" smtClean="0"/>
              <a:t>, 2010—2011 </a:t>
            </a:r>
            <a:r>
              <a:rPr lang="en-US" dirty="0" err="1" smtClean="0"/>
              <a:t>года</a:t>
            </a:r>
            <a:r>
              <a:rPr lang="en-US" dirty="0" smtClean="0"/>
              <a:t>	3 </a:t>
            </a:r>
            <a:r>
              <a:rPr lang="en-US" dirty="0" err="1" smtClean="0"/>
              <a:t>из</a:t>
            </a:r>
            <a:r>
              <a:rPr lang="en-US" dirty="0" smtClean="0"/>
              <a:t> 183</a:t>
            </a:r>
            <a:endParaRPr lang="en-US" dirty="0"/>
          </a:p>
        </p:txBody>
      </p:sp>
    </p:spTree>
  </p:cSld>
  <p:clrMapOvr>
    <a:masterClrMapping/>
  </p:clrMapOvr>
  <p:transition spd="slow">
    <p:cover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Экономика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8" y="1447801"/>
            <a:ext cx="7408333" cy="4678363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 smtClean="0"/>
              <a:t>Несмотря</a:t>
            </a:r>
            <a:r>
              <a:rPr lang="en-US" dirty="0" smtClean="0"/>
              <a:t>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разнообразие</a:t>
            </a:r>
            <a:r>
              <a:rPr lang="en-US" dirty="0" smtClean="0"/>
              <a:t> </a:t>
            </a:r>
            <a:r>
              <a:rPr lang="en-US" dirty="0" err="1" smtClean="0"/>
              <a:t>природных</a:t>
            </a:r>
            <a:r>
              <a:rPr lang="en-US" dirty="0" smtClean="0"/>
              <a:t> </a:t>
            </a:r>
            <a:r>
              <a:rPr lang="en-US" dirty="0" err="1" smtClean="0"/>
              <a:t>ископаемых</a:t>
            </a:r>
            <a:r>
              <a:rPr lang="en-US" dirty="0" smtClean="0"/>
              <a:t>, </a:t>
            </a:r>
            <a:r>
              <a:rPr lang="en-US" dirty="0" err="1" smtClean="0"/>
              <a:t>промышленно</a:t>
            </a:r>
            <a:r>
              <a:rPr lang="en-US" dirty="0" smtClean="0"/>
              <a:t> </a:t>
            </a:r>
            <a:r>
              <a:rPr lang="en-US" dirty="0" err="1" smtClean="0"/>
              <a:t>разрабатываются</a:t>
            </a:r>
            <a:r>
              <a:rPr lang="en-US" dirty="0" smtClean="0"/>
              <a:t> </a:t>
            </a:r>
            <a:r>
              <a:rPr lang="en-US" dirty="0" err="1" smtClean="0"/>
              <a:t>лишь</a:t>
            </a:r>
            <a:r>
              <a:rPr lang="en-US" dirty="0" smtClean="0"/>
              <a:t> </a:t>
            </a:r>
            <a:r>
              <a:rPr lang="en-US" dirty="0" err="1" smtClean="0"/>
              <a:t>месторождения</a:t>
            </a:r>
            <a:r>
              <a:rPr lang="en-US" dirty="0" smtClean="0"/>
              <a:t> </a:t>
            </a:r>
            <a:r>
              <a:rPr lang="en-US" dirty="0" err="1" smtClean="0"/>
              <a:t>газа</a:t>
            </a:r>
            <a:r>
              <a:rPr lang="en-US" dirty="0" smtClean="0"/>
              <a:t>, </a:t>
            </a:r>
            <a:r>
              <a:rPr lang="en-US" dirty="0" err="1" smtClean="0"/>
              <a:t>нефти</a:t>
            </a:r>
            <a:r>
              <a:rPr lang="en-US" dirty="0" smtClean="0"/>
              <a:t>, </a:t>
            </a:r>
            <a:r>
              <a:rPr lang="en-US" dirty="0" err="1" smtClean="0"/>
              <a:t>золота</a:t>
            </a:r>
            <a:r>
              <a:rPr lang="en-US" dirty="0" smtClean="0"/>
              <a:t>, </a:t>
            </a:r>
            <a:r>
              <a:rPr lang="en-US" dirty="0" err="1" smtClean="0"/>
              <a:t>серебра</a:t>
            </a:r>
            <a:r>
              <a:rPr lang="en-US" dirty="0" smtClean="0"/>
              <a:t>, </a:t>
            </a:r>
            <a:r>
              <a:rPr lang="en-US" dirty="0" err="1" smtClean="0"/>
              <a:t>железистого</a:t>
            </a:r>
            <a:r>
              <a:rPr lang="en-US" dirty="0" smtClean="0"/>
              <a:t> </a:t>
            </a:r>
            <a:r>
              <a:rPr lang="en-US" dirty="0" err="1" smtClean="0"/>
              <a:t>песчаника</a:t>
            </a:r>
            <a:r>
              <a:rPr lang="en-US" dirty="0" smtClean="0"/>
              <a:t> </a:t>
            </a:r>
            <a:r>
              <a:rPr lang="en-US" dirty="0" err="1" smtClean="0"/>
              <a:t>и</a:t>
            </a:r>
            <a:r>
              <a:rPr lang="en-US" dirty="0" smtClean="0"/>
              <a:t> </a:t>
            </a:r>
            <a:r>
              <a:rPr lang="en-US" dirty="0" err="1" smtClean="0"/>
              <a:t>каменного</a:t>
            </a:r>
            <a:r>
              <a:rPr lang="en-US" dirty="0" smtClean="0"/>
              <a:t> </a:t>
            </a:r>
            <a:r>
              <a:rPr lang="en-US" dirty="0" err="1" smtClean="0"/>
              <a:t>угля</a:t>
            </a:r>
            <a:r>
              <a:rPr lang="en-US" dirty="0" smtClean="0"/>
              <a:t>. </a:t>
            </a:r>
            <a:r>
              <a:rPr lang="en-US" dirty="0" err="1" smtClean="0"/>
              <a:t>Кроме</a:t>
            </a:r>
            <a:r>
              <a:rPr lang="en-US" dirty="0" smtClean="0"/>
              <a:t> </a:t>
            </a:r>
            <a:r>
              <a:rPr lang="en-US" dirty="0" err="1" smtClean="0"/>
              <a:t>вышеперечисленного</a:t>
            </a:r>
            <a:r>
              <a:rPr lang="en-US" dirty="0" smtClean="0"/>
              <a:t>, </a:t>
            </a:r>
            <a:r>
              <a:rPr lang="en-US" dirty="0" err="1" smtClean="0"/>
              <a:t>имеются</a:t>
            </a:r>
            <a:r>
              <a:rPr lang="en-US" dirty="0" smtClean="0"/>
              <a:t> </a:t>
            </a:r>
            <a:r>
              <a:rPr lang="en-US" dirty="0" err="1" smtClean="0"/>
              <a:t>обширные</a:t>
            </a:r>
            <a:r>
              <a:rPr lang="en-US" dirty="0" smtClean="0"/>
              <a:t> </a:t>
            </a:r>
            <a:r>
              <a:rPr lang="en-US" dirty="0" err="1" smtClean="0"/>
              <a:t>запасы</a:t>
            </a:r>
            <a:r>
              <a:rPr lang="en-US" dirty="0" smtClean="0"/>
              <a:t> </a:t>
            </a:r>
            <a:r>
              <a:rPr lang="en-US" dirty="0" err="1" smtClean="0"/>
              <a:t>известняка</a:t>
            </a:r>
            <a:r>
              <a:rPr lang="en-US" dirty="0" smtClean="0"/>
              <a:t> </a:t>
            </a:r>
            <a:r>
              <a:rPr lang="en-US" dirty="0" err="1" smtClean="0"/>
              <a:t>и</a:t>
            </a:r>
            <a:r>
              <a:rPr lang="en-US" dirty="0" smtClean="0"/>
              <a:t> </a:t>
            </a:r>
            <a:r>
              <a:rPr lang="en-US" dirty="0" err="1" smtClean="0"/>
              <a:t>глин</a:t>
            </a:r>
            <a:r>
              <a:rPr lang="en-US" dirty="0" smtClean="0"/>
              <a:t> (</a:t>
            </a:r>
            <a:r>
              <a:rPr lang="en-US" dirty="0" err="1" smtClean="0"/>
              <a:t>в</a:t>
            </a:r>
            <a:r>
              <a:rPr lang="en-US" dirty="0" smtClean="0"/>
              <a:t> </a:t>
            </a:r>
            <a:r>
              <a:rPr lang="en-US" dirty="0" err="1" smtClean="0"/>
              <a:t>том</a:t>
            </a:r>
            <a:r>
              <a:rPr lang="en-US" dirty="0" smtClean="0"/>
              <a:t> </a:t>
            </a:r>
            <a:r>
              <a:rPr lang="en-US" dirty="0" err="1" smtClean="0"/>
              <a:t>числе</a:t>
            </a:r>
            <a:r>
              <a:rPr lang="en-US" dirty="0" smtClean="0"/>
              <a:t> </a:t>
            </a:r>
            <a:r>
              <a:rPr lang="en-US" dirty="0" err="1" smtClean="0"/>
              <a:t>и</a:t>
            </a:r>
            <a:r>
              <a:rPr lang="en-US" dirty="0" smtClean="0"/>
              <a:t> </a:t>
            </a:r>
            <a:r>
              <a:rPr lang="en-US" dirty="0" err="1" smtClean="0"/>
              <a:t>бентонитовая</a:t>
            </a:r>
            <a:r>
              <a:rPr lang="en-US" dirty="0" smtClean="0"/>
              <a:t> </a:t>
            </a:r>
            <a:r>
              <a:rPr lang="en-US" dirty="0" err="1" smtClean="0"/>
              <a:t>глина</a:t>
            </a:r>
            <a:r>
              <a:rPr lang="en-US" dirty="0" smtClean="0"/>
              <a:t>). </a:t>
            </a:r>
            <a:r>
              <a:rPr lang="en-US" dirty="0" err="1" smtClean="0"/>
              <a:t>Алюминий</a:t>
            </a:r>
            <a:r>
              <a:rPr lang="en-US" dirty="0" smtClean="0"/>
              <a:t>, </a:t>
            </a:r>
            <a:r>
              <a:rPr lang="en-US" dirty="0" err="1" smtClean="0"/>
              <a:t>титанистый</a:t>
            </a:r>
            <a:r>
              <a:rPr lang="en-US" dirty="0" smtClean="0"/>
              <a:t> </a:t>
            </a:r>
            <a:r>
              <a:rPr lang="en-US" dirty="0" err="1" smtClean="0"/>
              <a:t>железняк</a:t>
            </a:r>
            <a:r>
              <a:rPr lang="en-US" dirty="0" smtClean="0"/>
              <a:t>, </a:t>
            </a:r>
            <a:r>
              <a:rPr lang="en-US" dirty="0" err="1" smtClean="0"/>
              <a:t>сурьма</a:t>
            </a:r>
            <a:r>
              <a:rPr lang="en-US" dirty="0" smtClean="0"/>
              <a:t>, </a:t>
            </a:r>
            <a:r>
              <a:rPr lang="en-US" dirty="0" err="1" smtClean="0"/>
              <a:t>хром</a:t>
            </a:r>
            <a:r>
              <a:rPr lang="en-US" dirty="0" smtClean="0"/>
              <a:t>, </a:t>
            </a:r>
            <a:r>
              <a:rPr lang="en-US" dirty="0" err="1" smtClean="0"/>
              <a:t>медь</a:t>
            </a:r>
            <a:r>
              <a:rPr lang="en-US" dirty="0" smtClean="0"/>
              <a:t>, </a:t>
            </a:r>
            <a:r>
              <a:rPr lang="en-US" dirty="0" err="1" smtClean="0"/>
              <a:t>цинк</a:t>
            </a:r>
            <a:r>
              <a:rPr lang="en-US" dirty="0" smtClean="0"/>
              <a:t>, </a:t>
            </a:r>
            <a:r>
              <a:rPr lang="en-US" dirty="0" err="1" smtClean="0"/>
              <a:t>марганец</a:t>
            </a:r>
            <a:r>
              <a:rPr lang="en-US" dirty="0" smtClean="0"/>
              <a:t>, </a:t>
            </a:r>
            <a:r>
              <a:rPr lang="en-US" dirty="0" err="1" smtClean="0"/>
              <a:t>ртуть</a:t>
            </a:r>
            <a:r>
              <a:rPr lang="en-US" dirty="0" smtClean="0"/>
              <a:t>, </a:t>
            </a:r>
            <a:r>
              <a:rPr lang="en-US" dirty="0" err="1" smtClean="0"/>
              <a:t>вольфрам</a:t>
            </a:r>
            <a:r>
              <a:rPr lang="en-US" dirty="0" smtClean="0"/>
              <a:t>, </a:t>
            </a:r>
            <a:r>
              <a:rPr lang="en-US" dirty="0" err="1" smtClean="0"/>
              <a:t>платина</a:t>
            </a:r>
            <a:r>
              <a:rPr lang="en-US" dirty="0" smtClean="0"/>
              <a:t>, </a:t>
            </a:r>
            <a:r>
              <a:rPr lang="en-US" dirty="0" err="1" smtClean="0"/>
              <a:t>тяжёлый</a:t>
            </a:r>
            <a:r>
              <a:rPr lang="en-US" dirty="0" smtClean="0"/>
              <a:t> </a:t>
            </a:r>
            <a:r>
              <a:rPr lang="en-US" dirty="0" err="1" smtClean="0"/>
              <a:t>шпат</a:t>
            </a:r>
            <a:r>
              <a:rPr lang="en-US" dirty="0" smtClean="0"/>
              <a:t> </a:t>
            </a:r>
            <a:r>
              <a:rPr lang="en-US" dirty="0" err="1" smtClean="0"/>
              <a:t>и</a:t>
            </a:r>
            <a:r>
              <a:rPr lang="en-US" dirty="0" smtClean="0"/>
              <a:t> </a:t>
            </a:r>
            <a:r>
              <a:rPr lang="en-US" dirty="0" err="1" smtClean="0"/>
              <a:t>целый</a:t>
            </a:r>
            <a:r>
              <a:rPr lang="en-US" dirty="0" smtClean="0"/>
              <a:t> </a:t>
            </a:r>
            <a:r>
              <a:rPr lang="en-US" dirty="0" err="1" smtClean="0"/>
              <a:t>ряд</a:t>
            </a:r>
            <a:r>
              <a:rPr lang="en-US" dirty="0" smtClean="0"/>
              <a:t> </a:t>
            </a:r>
            <a:r>
              <a:rPr lang="en-US" dirty="0" err="1" smtClean="0"/>
              <a:t>других</a:t>
            </a:r>
            <a:r>
              <a:rPr lang="en-US" dirty="0" smtClean="0"/>
              <a:t> </a:t>
            </a:r>
            <a:r>
              <a:rPr lang="en-US" dirty="0" err="1" smtClean="0"/>
              <a:t>полезных</a:t>
            </a:r>
            <a:r>
              <a:rPr lang="en-US" dirty="0" smtClean="0"/>
              <a:t> </a:t>
            </a:r>
            <a:r>
              <a:rPr lang="en-US" dirty="0" err="1" smtClean="0"/>
              <a:t>ископаемых</a:t>
            </a:r>
            <a:r>
              <a:rPr lang="en-US" dirty="0" smtClean="0"/>
              <a:t> </a:t>
            </a:r>
            <a:r>
              <a:rPr lang="en-US" dirty="0" err="1" smtClean="0"/>
              <a:t>часто</a:t>
            </a:r>
            <a:r>
              <a:rPr lang="en-US" dirty="0" smtClean="0"/>
              <a:t> </a:t>
            </a:r>
            <a:r>
              <a:rPr lang="en-US" dirty="0" err="1" smtClean="0"/>
              <a:t>встречаемы</a:t>
            </a:r>
            <a:r>
              <a:rPr lang="en-US" dirty="0" smtClean="0"/>
              <a:t>, </a:t>
            </a:r>
            <a:r>
              <a:rPr lang="en-US" dirty="0" err="1" smtClean="0"/>
              <a:t>но</a:t>
            </a:r>
            <a:r>
              <a:rPr lang="en-US" dirty="0" smtClean="0"/>
              <a:t> </a:t>
            </a:r>
            <a:r>
              <a:rPr lang="en-US" dirty="0" err="1" smtClean="0"/>
              <a:t>разведанные</a:t>
            </a:r>
            <a:r>
              <a:rPr lang="en-US" dirty="0" smtClean="0"/>
              <a:t> </a:t>
            </a:r>
            <a:r>
              <a:rPr lang="en-US" dirty="0" err="1" smtClean="0"/>
              <a:t>промышленные</a:t>
            </a:r>
            <a:r>
              <a:rPr lang="en-US" dirty="0" smtClean="0"/>
              <a:t> </a:t>
            </a:r>
            <a:r>
              <a:rPr lang="en-US" dirty="0" err="1" smtClean="0"/>
              <a:t>запасы</a:t>
            </a:r>
            <a:r>
              <a:rPr lang="en-US" dirty="0" smtClean="0"/>
              <a:t> </a:t>
            </a:r>
            <a:r>
              <a:rPr lang="en-US" dirty="0" err="1" smtClean="0"/>
              <a:t>их</a:t>
            </a:r>
            <a:r>
              <a:rPr lang="en-US" dirty="0" smtClean="0"/>
              <a:t> </a:t>
            </a:r>
            <a:r>
              <a:rPr lang="en-US" dirty="0" err="1" smtClean="0"/>
              <a:t>невелики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en-US" dirty="0" err="1" smtClean="0"/>
              <a:t>Новая</a:t>
            </a:r>
            <a:r>
              <a:rPr lang="en-US" dirty="0" smtClean="0"/>
              <a:t> </a:t>
            </a:r>
            <a:r>
              <a:rPr lang="en-US" dirty="0" err="1" smtClean="0"/>
              <a:t>Зеландия</a:t>
            </a:r>
            <a:r>
              <a:rPr lang="en-US" dirty="0" smtClean="0"/>
              <a:t> — </a:t>
            </a:r>
            <a:r>
              <a:rPr lang="en-US" dirty="0" err="1" smtClean="0"/>
              <a:t>развитая</a:t>
            </a:r>
            <a:r>
              <a:rPr lang="en-US" dirty="0" smtClean="0"/>
              <a:t> </a:t>
            </a:r>
            <a:r>
              <a:rPr lang="en-US" dirty="0" err="1" smtClean="0"/>
              <a:t>страна</a:t>
            </a:r>
            <a:r>
              <a:rPr lang="en-US" dirty="0" smtClean="0"/>
              <a:t> </a:t>
            </a:r>
            <a:r>
              <a:rPr lang="en-US" dirty="0" err="1" smtClean="0"/>
              <a:t>с</a:t>
            </a:r>
            <a:r>
              <a:rPr lang="en-US" dirty="0" smtClean="0"/>
              <a:t> </a:t>
            </a:r>
            <a:r>
              <a:rPr lang="en-US" dirty="0" err="1" smtClean="0"/>
              <a:t>рыночной</a:t>
            </a:r>
            <a:r>
              <a:rPr lang="en-US" dirty="0" smtClean="0"/>
              <a:t> </a:t>
            </a:r>
            <a:r>
              <a:rPr lang="en-US" dirty="0" err="1" smtClean="0"/>
              <a:t>системой</a:t>
            </a:r>
            <a:r>
              <a:rPr lang="en-US" dirty="0" smtClean="0"/>
              <a:t> </a:t>
            </a:r>
            <a:r>
              <a:rPr lang="en-US" dirty="0" err="1" smtClean="0"/>
              <a:t>экономики</a:t>
            </a:r>
            <a:r>
              <a:rPr lang="en-US" dirty="0" smtClean="0"/>
              <a:t>, </a:t>
            </a:r>
            <a:r>
              <a:rPr lang="en-US" dirty="0" err="1" smtClean="0"/>
              <a:t>основу</a:t>
            </a:r>
            <a:r>
              <a:rPr lang="en-US" dirty="0" smtClean="0"/>
              <a:t> </a:t>
            </a:r>
            <a:r>
              <a:rPr lang="en-US" dirty="0" err="1" smtClean="0"/>
              <a:t>которой</a:t>
            </a:r>
            <a:r>
              <a:rPr lang="en-US" dirty="0" smtClean="0"/>
              <a:t> </a:t>
            </a:r>
            <a:r>
              <a:rPr lang="en-US" dirty="0" err="1" smtClean="0"/>
              <a:t>составляют</a:t>
            </a:r>
            <a:r>
              <a:rPr lang="en-US" dirty="0" smtClean="0"/>
              <a:t> </a:t>
            </a:r>
            <a:r>
              <a:rPr lang="en-US" dirty="0" err="1" smtClean="0"/>
              <a:t>сельское</a:t>
            </a:r>
            <a:r>
              <a:rPr lang="en-US" dirty="0" smtClean="0"/>
              <a:t> </a:t>
            </a:r>
            <a:r>
              <a:rPr lang="en-US" dirty="0" err="1" smtClean="0"/>
              <a:t>хозяйство</a:t>
            </a:r>
            <a:r>
              <a:rPr lang="en-US" dirty="0" smtClean="0"/>
              <a:t>, </a:t>
            </a:r>
            <a:r>
              <a:rPr lang="en-US" dirty="0" err="1" smtClean="0"/>
              <a:t>обрабатывающая</a:t>
            </a:r>
            <a:r>
              <a:rPr lang="en-US" dirty="0" smtClean="0"/>
              <a:t> </a:t>
            </a:r>
            <a:r>
              <a:rPr lang="en-US" dirty="0" err="1" smtClean="0"/>
              <a:t>и</a:t>
            </a:r>
            <a:r>
              <a:rPr lang="en-US" dirty="0" smtClean="0"/>
              <a:t> </a:t>
            </a:r>
            <a:r>
              <a:rPr lang="en-US" dirty="0" err="1" smtClean="0"/>
              <a:t>пищевая</a:t>
            </a:r>
            <a:r>
              <a:rPr lang="en-US" dirty="0" smtClean="0"/>
              <a:t> </a:t>
            </a:r>
            <a:r>
              <a:rPr lang="en-US" dirty="0" err="1" smtClean="0"/>
              <a:t>промышленность</a:t>
            </a:r>
            <a:r>
              <a:rPr lang="en-US" dirty="0" smtClean="0"/>
              <a:t> </a:t>
            </a:r>
            <a:r>
              <a:rPr lang="en-US" dirty="0" err="1" smtClean="0"/>
              <a:t>и</a:t>
            </a:r>
            <a:r>
              <a:rPr lang="en-US" dirty="0" smtClean="0"/>
              <a:t> </a:t>
            </a:r>
            <a:r>
              <a:rPr lang="en-US" dirty="0" err="1" smtClean="0"/>
              <a:t>туризм</a:t>
            </a:r>
            <a:r>
              <a:rPr lang="en-US" dirty="0" smtClean="0"/>
              <a:t>. </a:t>
            </a:r>
            <a:endParaRPr lang="ru-RU" dirty="0" smtClean="0"/>
          </a:p>
          <a:p>
            <a:r>
              <a:rPr lang="en-US" dirty="0" err="1" smtClean="0"/>
              <a:t>Экономика</a:t>
            </a:r>
            <a:r>
              <a:rPr lang="en-US" dirty="0" smtClean="0"/>
              <a:t> </a:t>
            </a:r>
            <a:r>
              <a:rPr lang="en-US" dirty="0" err="1" smtClean="0"/>
              <a:t>страны</a:t>
            </a:r>
            <a:r>
              <a:rPr lang="en-US" dirty="0" smtClean="0"/>
              <a:t> </a:t>
            </a:r>
            <a:r>
              <a:rPr lang="en-US" dirty="0" err="1" smtClean="0"/>
              <a:t>имеет</a:t>
            </a:r>
            <a:r>
              <a:rPr lang="en-US" dirty="0" smtClean="0"/>
              <a:t> </a:t>
            </a:r>
            <a:r>
              <a:rPr lang="en-US" dirty="0" err="1" smtClean="0"/>
              <a:t>экспортную</a:t>
            </a:r>
            <a:r>
              <a:rPr lang="en-US" dirty="0" smtClean="0"/>
              <a:t> </a:t>
            </a:r>
            <a:r>
              <a:rPr lang="en-US" dirty="0" err="1" smtClean="0"/>
              <a:t>ориентацию</a:t>
            </a:r>
            <a:r>
              <a:rPr lang="en-US" dirty="0" smtClean="0"/>
              <a:t>. </a:t>
            </a:r>
            <a:endParaRPr lang="ru-RU" dirty="0" smtClean="0"/>
          </a:p>
          <a:p>
            <a:r>
              <a:rPr lang="en-US" dirty="0" err="1" smtClean="0"/>
              <a:t>Основными</a:t>
            </a:r>
            <a:r>
              <a:rPr lang="en-US" dirty="0" smtClean="0"/>
              <a:t> </a:t>
            </a:r>
            <a:r>
              <a:rPr lang="en-US" dirty="0" err="1" smtClean="0"/>
              <a:t>торговыми</a:t>
            </a:r>
            <a:r>
              <a:rPr lang="en-US" dirty="0" smtClean="0"/>
              <a:t> </a:t>
            </a:r>
            <a:r>
              <a:rPr lang="en-US" dirty="0" err="1" smtClean="0"/>
              <a:t>партнёрами</a:t>
            </a:r>
            <a:r>
              <a:rPr lang="en-US" dirty="0" smtClean="0"/>
              <a:t> </a:t>
            </a:r>
            <a:r>
              <a:rPr lang="en-US" dirty="0" err="1" smtClean="0"/>
              <a:t>являются</a:t>
            </a:r>
            <a:r>
              <a:rPr lang="en-US" dirty="0" smtClean="0"/>
              <a:t> </a:t>
            </a:r>
            <a:r>
              <a:rPr lang="en-US" dirty="0" err="1" smtClean="0"/>
              <a:t>Австралия</a:t>
            </a:r>
            <a:r>
              <a:rPr lang="en-US" dirty="0" smtClean="0"/>
              <a:t>, </a:t>
            </a:r>
            <a:r>
              <a:rPr lang="en-US" dirty="0" err="1" smtClean="0"/>
              <a:t>США</a:t>
            </a:r>
            <a:r>
              <a:rPr lang="en-US" dirty="0" smtClean="0"/>
              <a:t>, </a:t>
            </a:r>
            <a:r>
              <a:rPr lang="en-US" dirty="0" err="1" smtClean="0"/>
              <a:t>Япония</a:t>
            </a:r>
            <a:r>
              <a:rPr lang="en-US" dirty="0" smtClean="0"/>
              <a:t>, </a:t>
            </a:r>
            <a:r>
              <a:rPr lang="en-US" dirty="0" err="1" smtClean="0"/>
              <a:t>Китай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 spd="slow">
    <p:push dir="r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435280" cy="1093808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NZ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AUCKLAND</a:t>
            </a:r>
            <a:r>
              <a:rPr lang="en-NZ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NZ" b="1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– </a:t>
            </a:r>
            <a:r>
              <a:rPr lang="en-NZ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City of Sails</a:t>
            </a:r>
            <a:r>
              <a:rPr lang="ru-RU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или </a:t>
            </a:r>
            <a:r>
              <a:rPr lang="en-NZ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en-NZ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портовый город  Окленд </a:t>
            </a:r>
            <a:endParaRPr lang="en-US" b="1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5" name="Content Placeholder 4" descr="540405_10150764110945020_619248479_n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286000" y="1124744"/>
            <a:ext cx="6858000" cy="4860032"/>
          </a:xfrm>
        </p:spPr>
      </p:pic>
      <p:pic>
        <p:nvPicPr>
          <p:cNvPr id="6" name="Picture 5" descr="auckland_sky_tower_firework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1268760"/>
            <a:ext cx="2136407" cy="3024336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2700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7" name="Picture 6" descr="screen_shot_2012-02-15_at_1_04_13_pm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673446" y="4509120"/>
            <a:ext cx="3661270" cy="234888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ransition spd="slow">
    <p:circle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Crowdsho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3133768"/>
            <a:ext cx="6300193" cy="3724232"/>
          </a:xfrm>
          <a:prstGeom prst="rect">
            <a:avLst/>
          </a:prstGeom>
        </p:spPr>
      </p:pic>
      <p:pic>
        <p:nvPicPr>
          <p:cNvPr id="4" name="Content Placeholder 3" descr="6332_151270280019_1653814_n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3563888" y="0"/>
            <a:ext cx="5580112" cy="3185592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Picture 6" descr="10421_181333245019_3781333_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468560" y="1"/>
            <a:ext cx="3944594" cy="3284984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6" name="Picture 5" descr="christmasinthepark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520" y="2996952"/>
            <a:ext cx="2592288" cy="386104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Picture 7" descr="CCCITP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55776" y="2564905"/>
            <a:ext cx="3528392" cy="1368152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sp>
        <p:nvSpPr>
          <p:cNvPr id="9" name="TextBox 8"/>
          <p:cNvSpPr txBox="1"/>
          <p:nvPr/>
        </p:nvSpPr>
        <p:spPr>
          <a:xfrm>
            <a:off x="3563888" y="0"/>
            <a:ext cx="6300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Гуляния</a:t>
            </a: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в городе окленде </a:t>
            </a:r>
            <a:endParaRPr lang="en-US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amond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10421_166772025019_3029425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0"/>
            <a:ext cx="4346615" cy="3068960"/>
          </a:xfrm>
          <a:prstGeom prst="rect">
            <a:avLst/>
          </a:prstGeom>
        </p:spPr>
      </p:pic>
      <p:pic>
        <p:nvPicPr>
          <p:cNvPr id="4" name="Content Placeholder 3" descr="10421_181331740019_2637687_n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0" y="0"/>
            <a:ext cx="5753100" cy="4314825"/>
          </a:xfrm>
        </p:spPr>
      </p:pic>
      <p:pic>
        <p:nvPicPr>
          <p:cNvPr id="7" name="Picture 6" descr="A_281109NZHPARADE14_fct805x750x195_t3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005065"/>
            <a:ext cx="3541068" cy="2852936"/>
          </a:xfrm>
          <a:prstGeom prst="rect">
            <a:avLst/>
          </a:prstGeom>
        </p:spPr>
      </p:pic>
      <p:pic>
        <p:nvPicPr>
          <p:cNvPr id="5" name="Picture 4" descr="10421_165409175019_844855_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94548" y="3177714"/>
            <a:ext cx="5753100" cy="3829050"/>
          </a:xfrm>
          <a:prstGeom prst="rect">
            <a:avLst/>
          </a:prstGeom>
        </p:spPr>
      </p:pic>
    </p:spTree>
  </p:cSld>
  <p:clrMapOvr>
    <a:masterClrMapping/>
  </p:clrMapOvr>
  <p:transition spd="slow">
    <p:push dir="d"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Вид на центр Окленда ночью</a:t>
            </a:r>
            <a:endParaRPr lang="en-US" b="1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Content Placeholder 3" descr="580054_10150794573851739_1112281667_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86118" y="1556792"/>
            <a:ext cx="7469849" cy="4680520"/>
          </a:xfrm>
        </p:spPr>
      </p:pic>
    </p:spTree>
  </p:cSld>
  <p:clrMapOvr>
    <a:masterClrMapping/>
  </p:clrMapOvr>
  <p:transition spd="slow">
    <p:cover dir="lu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Образовательная система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8" y="1600201"/>
            <a:ext cx="7408333" cy="4525963"/>
          </a:xfrm>
        </p:spPr>
        <p:txBody>
          <a:bodyPr>
            <a:normAutofit fontScale="55000" lnSpcReduction="20000"/>
          </a:bodyPr>
          <a:lstStyle/>
          <a:p>
            <a:r>
              <a:rPr lang="en-US" dirty="0" err="1" smtClean="0"/>
              <a:t>Система</a:t>
            </a:r>
            <a:r>
              <a:rPr lang="en-US" dirty="0" smtClean="0"/>
              <a:t> </a:t>
            </a:r>
            <a:r>
              <a:rPr lang="en-US" dirty="0" err="1" smtClean="0"/>
              <a:t>образования</a:t>
            </a:r>
            <a:r>
              <a:rPr lang="en-US" dirty="0" smtClean="0"/>
              <a:t> </a:t>
            </a:r>
            <a:r>
              <a:rPr lang="en-US" dirty="0" err="1" smtClean="0"/>
              <a:t>в</a:t>
            </a:r>
            <a:r>
              <a:rPr lang="en-US" dirty="0" smtClean="0"/>
              <a:t> </a:t>
            </a:r>
            <a:r>
              <a:rPr lang="en-US" dirty="0" err="1" smtClean="0"/>
              <a:t>Новой</a:t>
            </a:r>
            <a:r>
              <a:rPr lang="en-US" dirty="0" smtClean="0"/>
              <a:t> </a:t>
            </a:r>
            <a:r>
              <a:rPr lang="en-US" dirty="0" err="1" smtClean="0"/>
              <a:t>Зеландии</a:t>
            </a:r>
            <a:r>
              <a:rPr lang="en-US" dirty="0" smtClean="0"/>
              <a:t> </a:t>
            </a:r>
            <a:r>
              <a:rPr lang="en-US" dirty="0" err="1" smtClean="0"/>
              <a:t>включает</a:t>
            </a:r>
            <a:r>
              <a:rPr lang="en-US" dirty="0" smtClean="0"/>
              <a:t> </a:t>
            </a:r>
            <a:r>
              <a:rPr lang="en-US" dirty="0" err="1" smtClean="0"/>
              <a:t>в</a:t>
            </a:r>
            <a:r>
              <a:rPr lang="en-US" dirty="0" smtClean="0"/>
              <a:t> </a:t>
            </a:r>
            <a:r>
              <a:rPr lang="en-US" dirty="0" err="1" smtClean="0"/>
              <a:t>себя</a:t>
            </a:r>
            <a:r>
              <a:rPr lang="en-US" dirty="0" smtClean="0"/>
              <a:t>: </a:t>
            </a:r>
            <a:r>
              <a:rPr lang="en-US" dirty="0" err="1" smtClean="0"/>
              <a:t>дошкольные</a:t>
            </a:r>
            <a:r>
              <a:rPr lang="en-US" dirty="0" smtClean="0"/>
              <a:t> </a:t>
            </a:r>
            <a:r>
              <a:rPr lang="en-US" dirty="0" err="1" smtClean="0"/>
              <a:t>учреждения</a:t>
            </a:r>
            <a:r>
              <a:rPr lang="en-US" dirty="0" smtClean="0"/>
              <a:t> (Childhood Services), </a:t>
            </a:r>
            <a:r>
              <a:rPr lang="en-US" dirty="0" err="1" smtClean="0"/>
              <a:t>бесплатное</a:t>
            </a:r>
            <a:r>
              <a:rPr lang="en-US" dirty="0" smtClean="0"/>
              <a:t> </a:t>
            </a:r>
            <a:r>
              <a:rPr lang="en-US" dirty="0" err="1" smtClean="0"/>
              <a:t>начальное</a:t>
            </a:r>
            <a:r>
              <a:rPr lang="en-US" dirty="0" smtClean="0"/>
              <a:t> </a:t>
            </a:r>
            <a:r>
              <a:rPr lang="en-US" dirty="0" err="1" smtClean="0"/>
              <a:t>и</a:t>
            </a:r>
            <a:r>
              <a:rPr lang="en-US" dirty="0" smtClean="0"/>
              <a:t> </a:t>
            </a:r>
            <a:r>
              <a:rPr lang="en-US" dirty="0" err="1" smtClean="0"/>
              <a:t>среднее</a:t>
            </a:r>
            <a:r>
              <a:rPr lang="en-US" dirty="0" smtClean="0"/>
              <a:t> </a:t>
            </a:r>
            <a:r>
              <a:rPr lang="en-US" dirty="0" err="1" smtClean="0"/>
              <a:t>школьное</a:t>
            </a:r>
            <a:r>
              <a:rPr lang="en-US" dirty="0" smtClean="0"/>
              <a:t> </a:t>
            </a:r>
            <a:r>
              <a:rPr lang="en-US" dirty="0" err="1" smtClean="0"/>
              <a:t>образование</a:t>
            </a:r>
            <a:r>
              <a:rPr lang="en-US" dirty="0" smtClean="0"/>
              <a:t> (Primary and Secondary Education) </a:t>
            </a:r>
            <a:r>
              <a:rPr lang="en-US" dirty="0" err="1" smtClean="0"/>
              <a:t>и</a:t>
            </a:r>
            <a:r>
              <a:rPr lang="en-US" dirty="0" smtClean="0"/>
              <a:t> </a:t>
            </a:r>
            <a:r>
              <a:rPr lang="en-US" dirty="0" err="1" smtClean="0"/>
              <a:t>систему</a:t>
            </a:r>
            <a:r>
              <a:rPr lang="en-US" dirty="0" smtClean="0"/>
              <a:t> </a:t>
            </a:r>
            <a:r>
              <a:rPr lang="en-US" dirty="0" err="1" smtClean="0"/>
              <a:t>высшего</a:t>
            </a:r>
            <a:r>
              <a:rPr lang="en-US" dirty="0" smtClean="0"/>
              <a:t> </a:t>
            </a:r>
            <a:r>
              <a:rPr lang="en-US" dirty="0" err="1" smtClean="0"/>
              <a:t>образования</a:t>
            </a:r>
            <a:r>
              <a:rPr lang="en-US" dirty="0" smtClean="0"/>
              <a:t> (Tertiary Education) </a:t>
            </a:r>
            <a:r>
              <a:rPr lang="en-US" dirty="0" err="1" smtClean="0"/>
              <a:t>с</a:t>
            </a:r>
            <a:r>
              <a:rPr lang="en-US" dirty="0" smtClean="0"/>
              <a:t> </a:t>
            </a:r>
            <a:r>
              <a:rPr lang="en-US" dirty="0" err="1" smtClean="0"/>
              <a:t>равным</a:t>
            </a:r>
            <a:r>
              <a:rPr lang="en-US" dirty="0" smtClean="0"/>
              <a:t> </a:t>
            </a:r>
            <a:r>
              <a:rPr lang="en-US" dirty="0" err="1" smtClean="0"/>
              <a:t>доступом</a:t>
            </a:r>
            <a:r>
              <a:rPr lang="en-US" dirty="0" smtClean="0"/>
              <a:t> </a:t>
            </a:r>
            <a:r>
              <a:rPr lang="en-US" dirty="0" err="1" smtClean="0"/>
              <a:t>к</a:t>
            </a:r>
            <a:r>
              <a:rPr lang="en-US" dirty="0" smtClean="0"/>
              <a:t> </a:t>
            </a:r>
            <a:r>
              <a:rPr lang="en-US" dirty="0" err="1" smtClean="0"/>
              <a:t>ней</a:t>
            </a:r>
            <a:r>
              <a:rPr lang="en-US" dirty="0" smtClean="0"/>
              <a:t> </a:t>
            </a:r>
            <a:r>
              <a:rPr lang="en-US" dirty="0" err="1" smtClean="0"/>
              <a:t>всех</a:t>
            </a:r>
            <a:r>
              <a:rPr lang="en-US" dirty="0" smtClean="0"/>
              <a:t> </a:t>
            </a:r>
            <a:r>
              <a:rPr lang="en-US" dirty="0" err="1" smtClean="0"/>
              <a:t>новозеландцев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en-US" dirty="0" err="1" smtClean="0"/>
              <a:t>Система</a:t>
            </a:r>
            <a:r>
              <a:rPr lang="en-US" dirty="0" smtClean="0"/>
              <a:t> </a:t>
            </a:r>
            <a:r>
              <a:rPr lang="en-US" dirty="0" err="1" smtClean="0"/>
              <a:t>высшего</a:t>
            </a:r>
            <a:r>
              <a:rPr lang="en-US" dirty="0" smtClean="0"/>
              <a:t> </a:t>
            </a:r>
            <a:r>
              <a:rPr lang="en-US" dirty="0" err="1" smtClean="0"/>
              <a:t>образования</a:t>
            </a:r>
            <a:r>
              <a:rPr lang="en-US" dirty="0" smtClean="0"/>
              <a:t> </a:t>
            </a:r>
            <a:r>
              <a:rPr lang="en-US" dirty="0" err="1" smtClean="0"/>
              <a:t>охватывает</a:t>
            </a:r>
            <a:r>
              <a:rPr lang="en-US" dirty="0" smtClean="0"/>
              <a:t> </a:t>
            </a:r>
            <a:r>
              <a:rPr lang="en-US" dirty="0" err="1" smtClean="0"/>
              <a:t>весь</a:t>
            </a:r>
            <a:r>
              <a:rPr lang="en-US" dirty="0" smtClean="0"/>
              <a:t> </a:t>
            </a:r>
            <a:r>
              <a:rPr lang="en-US" dirty="0" err="1" smtClean="0"/>
              <a:t>сектор</a:t>
            </a:r>
            <a:r>
              <a:rPr lang="en-US" dirty="0" smtClean="0"/>
              <a:t> </a:t>
            </a:r>
            <a:r>
              <a:rPr lang="en-US" dirty="0" err="1" smtClean="0"/>
              <a:t>послешкольной</a:t>
            </a:r>
            <a:r>
              <a:rPr lang="en-US" dirty="0" smtClean="0"/>
              <a:t> </a:t>
            </a:r>
            <a:r>
              <a:rPr lang="en-US" dirty="0" err="1" smtClean="0"/>
              <a:t>профессиональной</a:t>
            </a:r>
            <a:r>
              <a:rPr lang="en-US" dirty="0" smtClean="0"/>
              <a:t> </a:t>
            </a:r>
            <a:r>
              <a:rPr lang="en-US" dirty="0" err="1" smtClean="0"/>
              <a:t>подготовки</a:t>
            </a:r>
            <a:r>
              <a:rPr lang="en-US" dirty="0" smtClean="0"/>
              <a:t> </a:t>
            </a:r>
            <a:r>
              <a:rPr lang="en-US" dirty="0" err="1" smtClean="0"/>
              <a:t>и</a:t>
            </a:r>
            <a:r>
              <a:rPr lang="en-US" dirty="0" smtClean="0"/>
              <a:t> </a:t>
            </a:r>
            <a:r>
              <a:rPr lang="en-US" dirty="0" err="1" smtClean="0"/>
              <a:t>обучения</a:t>
            </a:r>
            <a:r>
              <a:rPr lang="en-US" dirty="0" smtClean="0"/>
              <a:t>. </a:t>
            </a:r>
            <a:r>
              <a:rPr lang="en-US" dirty="0" err="1" smtClean="0"/>
              <a:t>В</a:t>
            </a:r>
            <a:r>
              <a:rPr lang="en-US" dirty="0" smtClean="0"/>
              <a:t> </a:t>
            </a:r>
            <a:r>
              <a:rPr lang="en-US" dirty="0" err="1" smtClean="0"/>
              <a:t>настоящее</a:t>
            </a:r>
            <a:r>
              <a:rPr lang="en-US" dirty="0" smtClean="0"/>
              <a:t> </a:t>
            </a:r>
            <a:r>
              <a:rPr lang="en-US" dirty="0" err="1" smtClean="0"/>
              <a:t>время</a:t>
            </a:r>
            <a:r>
              <a:rPr lang="en-US" dirty="0" smtClean="0"/>
              <a:t> </a:t>
            </a:r>
            <a:r>
              <a:rPr lang="en-US" dirty="0" err="1" smtClean="0"/>
              <a:t>в</a:t>
            </a:r>
            <a:r>
              <a:rPr lang="en-US" dirty="0" smtClean="0"/>
              <a:t> </a:t>
            </a:r>
            <a:r>
              <a:rPr lang="en-US" dirty="0" err="1" smtClean="0"/>
              <a:t>стране</a:t>
            </a:r>
            <a:r>
              <a:rPr lang="en-US" dirty="0" smtClean="0"/>
              <a:t> </a:t>
            </a:r>
            <a:r>
              <a:rPr lang="en-US" dirty="0" err="1" smtClean="0"/>
              <a:t>работает</a:t>
            </a:r>
            <a:r>
              <a:rPr lang="en-US" dirty="0" smtClean="0"/>
              <a:t> 36 </a:t>
            </a:r>
            <a:r>
              <a:rPr lang="en-US" dirty="0" err="1" smtClean="0"/>
              <a:t>открытых</a:t>
            </a:r>
            <a:r>
              <a:rPr lang="en-US" dirty="0" smtClean="0"/>
              <a:t> </a:t>
            </a:r>
            <a:r>
              <a:rPr lang="en-US" dirty="0" err="1" smtClean="0"/>
              <a:t>высших</a:t>
            </a:r>
            <a:r>
              <a:rPr lang="en-US" dirty="0" smtClean="0"/>
              <a:t> </a:t>
            </a:r>
            <a:r>
              <a:rPr lang="en-US" dirty="0" err="1" smtClean="0"/>
              <a:t>образовательных</a:t>
            </a:r>
            <a:r>
              <a:rPr lang="en-US" dirty="0" smtClean="0"/>
              <a:t> </a:t>
            </a:r>
            <a:r>
              <a:rPr lang="en-US" dirty="0" err="1" smtClean="0"/>
              <a:t>центра</a:t>
            </a:r>
            <a:r>
              <a:rPr lang="en-US" dirty="0" smtClean="0"/>
              <a:t>, </a:t>
            </a:r>
            <a:r>
              <a:rPr lang="en-US" dirty="0" err="1" smtClean="0"/>
              <a:t>включая</a:t>
            </a:r>
            <a:r>
              <a:rPr lang="en-US" dirty="0" smtClean="0"/>
              <a:t> 8 </a:t>
            </a:r>
            <a:r>
              <a:rPr lang="en-US" dirty="0" err="1" smtClean="0"/>
              <a:t>университетов</a:t>
            </a:r>
            <a:r>
              <a:rPr lang="en-US" dirty="0" smtClean="0"/>
              <a:t>, 21 </a:t>
            </a:r>
            <a:r>
              <a:rPr lang="en-US" dirty="0" err="1" smtClean="0"/>
              <a:t>технологический</a:t>
            </a:r>
            <a:r>
              <a:rPr lang="en-US" dirty="0" smtClean="0"/>
              <a:t> </a:t>
            </a:r>
            <a:r>
              <a:rPr lang="en-US" dirty="0" err="1" smtClean="0"/>
              <a:t>институт</a:t>
            </a:r>
            <a:r>
              <a:rPr lang="en-US" dirty="0" smtClean="0"/>
              <a:t> (</a:t>
            </a:r>
            <a:r>
              <a:rPr lang="en-US" dirty="0" err="1" smtClean="0"/>
              <a:t>англ</a:t>
            </a:r>
            <a:r>
              <a:rPr lang="en-US" dirty="0" smtClean="0"/>
              <a:t>. Institute of Technologies) </a:t>
            </a:r>
            <a:r>
              <a:rPr lang="en-US" dirty="0" err="1" smtClean="0"/>
              <a:t>и</a:t>
            </a:r>
            <a:r>
              <a:rPr lang="en-US" dirty="0" smtClean="0"/>
              <a:t> </a:t>
            </a:r>
            <a:r>
              <a:rPr lang="en-US" dirty="0" err="1" smtClean="0"/>
              <a:t>политехнический</a:t>
            </a:r>
            <a:r>
              <a:rPr lang="en-US" dirty="0" smtClean="0"/>
              <a:t> </a:t>
            </a:r>
            <a:r>
              <a:rPr lang="en-US" dirty="0" err="1" smtClean="0"/>
              <a:t>образовательный</a:t>
            </a:r>
            <a:r>
              <a:rPr lang="en-US" dirty="0" smtClean="0"/>
              <a:t> </a:t>
            </a:r>
            <a:r>
              <a:rPr lang="en-US" dirty="0" err="1" smtClean="0"/>
              <a:t>центр</a:t>
            </a:r>
            <a:r>
              <a:rPr lang="en-US" dirty="0" smtClean="0"/>
              <a:t> (</a:t>
            </a:r>
            <a:r>
              <a:rPr lang="en-US" dirty="0" err="1" smtClean="0"/>
              <a:t>англ</a:t>
            </a:r>
            <a:r>
              <a:rPr lang="en-US" dirty="0" smtClean="0"/>
              <a:t>. Polytechnic). </a:t>
            </a:r>
            <a:r>
              <a:rPr lang="en-US" dirty="0" err="1" smtClean="0"/>
              <a:t>Кроме</a:t>
            </a:r>
            <a:r>
              <a:rPr lang="en-US" dirty="0" smtClean="0"/>
              <a:t> </a:t>
            </a:r>
            <a:r>
              <a:rPr lang="en-US" dirty="0" err="1" smtClean="0"/>
              <a:t>этого</a:t>
            </a:r>
            <a:r>
              <a:rPr lang="en-US" dirty="0" smtClean="0"/>
              <a:t>, </a:t>
            </a:r>
            <a:r>
              <a:rPr lang="en-US" dirty="0" err="1" smtClean="0"/>
              <a:t>действуют</a:t>
            </a:r>
            <a:r>
              <a:rPr lang="en-US" dirty="0" smtClean="0"/>
              <a:t> 46 </a:t>
            </a:r>
            <a:r>
              <a:rPr lang="en-US" dirty="0" err="1" smtClean="0"/>
              <a:t>центров</a:t>
            </a:r>
            <a:r>
              <a:rPr lang="en-US" dirty="0" smtClean="0"/>
              <a:t> </a:t>
            </a:r>
            <a:r>
              <a:rPr lang="en-US" dirty="0" err="1" smtClean="0"/>
              <a:t>профессиональной</a:t>
            </a:r>
            <a:r>
              <a:rPr lang="en-US" dirty="0" smtClean="0"/>
              <a:t> </a:t>
            </a:r>
            <a:r>
              <a:rPr lang="en-US" dirty="0" err="1" smtClean="0"/>
              <a:t>подготовки</a:t>
            </a:r>
            <a:r>
              <a:rPr lang="en-US" dirty="0" smtClean="0"/>
              <a:t> </a:t>
            </a:r>
            <a:r>
              <a:rPr lang="en-US" dirty="0" err="1" smtClean="0"/>
              <a:t>и</a:t>
            </a:r>
            <a:r>
              <a:rPr lang="en-US" dirty="0" smtClean="0"/>
              <a:t> 895 </a:t>
            </a:r>
            <a:r>
              <a:rPr lang="en-US" dirty="0" err="1" smtClean="0"/>
              <a:t>частных</a:t>
            </a:r>
            <a:r>
              <a:rPr lang="en-US" dirty="0" smtClean="0"/>
              <a:t> </a:t>
            </a:r>
            <a:r>
              <a:rPr lang="en-US" dirty="0" err="1" smtClean="0"/>
              <a:t>образовательных</a:t>
            </a:r>
            <a:r>
              <a:rPr lang="en-US" dirty="0" smtClean="0"/>
              <a:t> </a:t>
            </a:r>
            <a:r>
              <a:rPr lang="en-US" dirty="0" err="1" smtClean="0"/>
              <a:t>учебных</a:t>
            </a:r>
            <a:r>
              <a:rPr lang="en-US" dirty="0" smtClean="0"/>
              <a:t> </a:t>
            </a:r>
            <a:r>
              <a:rPr lang="en-US" dirty="0" err="1" smtClean="0"/>
              <a:t>заведений</a:t>
            </a:r>
            <a:r>
              <a:rPr lang="en-US" dirty="0" smtClean="0"/>
              <a:t>, </a:t>
            </a:r>
            <a:r>
              <a:rPr lang="en-US" dirty="0" err="1" smtClean="0"/>
              <a:t>большую</a:t>
            </a:r>
            <a:r>
              <a:rPr lang="en-US" dirty="0" smtClean="0"/>
              <a:t> </a:t>
            </a:r>
            <a:r>
              <a:rPr lang="en-US" dirty="0" err="1" smtClean="0"/>
              <a:t>часть</a:t>
            </a:r>
            <a:r>
              <a:rPr lang="en-US" dirty="0" smtClean="0"/>
              <a:t> </a:t>
            </a:r>
            <a:r>
              <a:rPr lang="en-US" dirty="0" err="1" smtClean="0"/>
              <a:t>которых</a:t>
            </a:r>
            <a:r>
              <a:rPr lang="en-US" dirty="0" smtClean="0"/>
              <a:t> </a:t>
            </a:r>
            <a:r>
              <a:rPr lang="en-US" dirty="0" err="1" smtClean="0"/>
              <a:t>составляют</a:t>
            </a:r>
            <a:r>
              <a:rPr lang="en-US" dirty="0" smtClean="0"/>
              <a:t> </a:t>
            </a:r>
            <a:r>
              <a:rPr lang="en-US" dirty="0" err="1" smtClean="0"/>
              <a:t>центры</a:t>
            </a:r>
            <a:r>
              <a:rPr lang="en-US" dirty="0" smtClean="0"/>
              <a:t> </a:t>
            </a:r>
            <a:r>
              <a:rPr lang="en-US" dirty="0" err="1" smtClean="0"/>
              <a:t>изучения</a:t>
            </a:r>
            <a:r>
              <a:rPr lang="en-US" dirty="0" smtClean="0"/>
              <a:t> </a:t>
            </a:r>
            <a:r>
              <a:rPr lang="en-US" dirty="0" err="1" smtClean="0"/>
              <a:t>английского</a:t>
            </a:r>
            <a:r>
              <a:rPr lang="en-US" dirty="0" smtClean="0"/>
              <a:t> </a:t>
            </a:r>
            <a:r>
              <a:rPr lang="en-US" dirty="0" err="1" smtClean="0"/>
              <a:t>языка</a:t>
            </a:r>
            <a:r>
              <a:rPr lang="en-US" dirty="0" smtClean="0"/>
              <a:t> </a:t>
            </a:r>
            <a:r>
              <a:rPr lang="en-US" dirty="0" err="1" smtClean="0"/>
              <a:t>для</a:t>
            </a:r>
            <a:r>
              <a:rPr lang="en-US" dirty="0" smtClean="0"/>
              <a:t> </a:t>
            </a:r>
            <a:r>
              <a:rPr lang="en-US" dirty="0" err="1" smtClean="0"/>
              <a:t>иностранных</a:t>
            </a:r>
            <a:r>
              <a:rPr lang="en-US" dirty="0" smtClean="0"/>
              <a:t> </a:t>
            </a:r>
            <a:r>
              <a:rPr lang="en-US" dirty="0" err="1" smtClean="0"/>
              <a:t>студентов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http://www.educationnz.org.nz/home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http://www.newzealandeducated.com/int/en/stvc</a:t>
            </a:r>
            <a:endParaRPr lang="en-US" dirty="0" smtClean="0"/>
          </a:p>
          <a:p>
            <a:r>
              <a:rPr lang="en-US" dirty="0" smtClean="0"/>
              <a:t>Living cost - </a:t>
            </a:r>
            <a:r>
              <a:rPr lang="en-US" dirty="0" smtClean="0">
                <a:hlinkClick r:id="rId5"/>
              </a:rPr>
              <a:t>http://www.newzealandeducated.com/int/en/guide/on_arrival/living_costs</a:t>
            </a:r>
            <a:endParaRPr lang="en-US" dirty="0" smtClean="0"/>
          </a:p>
          <a:p>
            <a:r>
              <a:rPr lang="en-US" dirty="0" smtClean="0"/>
              <a:t>Course search - </a:t>
            </a:r>
            <a:r>
              <a:rPr lang="en-US" dirty="0" smtClean="0">
                <a:hlinkClick r:id="rId6"/>
              </a:rPr>
              <a:t>http://newzealandeducated.com/custom_search/&amp;link=true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slow">
    <p:push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38328"/>
            <a:ext cx="8305800" cy="1109472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ru-RU" dirty="0" smtClean="0"/>
              <a:t>Университеты Новой Зеландии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1" y="1447801"/>
            <a:ext cx="7848600" cy="46783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1946" dirty="0" smtClean="0"/>
              <a:t>Name/Main Campus/Established/Students ( 2009) / Government Funding (2009)</a:t>
            </a:r>
          </a:p>
          <a:p>
            <a:r>
              <a:rPr lang="en-US" dirty="0" smtClean="0"/>
              <a:t>Auckland University of Technology	CBD, Auckland	2000i	17,821	132</a:t>
            </a:r>
          </a:p>
          <a:p>
            <a:r>
              <a:rPr lang="en-US" dirty="0" smtClean="0"/>
              <a:t>Lincoln University	Lincoln	1878	2,668	31</a:t>
            </a:r>
          </a:p>
          <a:p>
            <a:r>
              <a:rPr lang="en-US" dirty="0" smtClean="0"/>
              <a:t>Massey University	</a:t>
            </a:r>
            <a:r>
              <a:rPr lang="en-US" dirty="0" err="1" smtClean="0"/>
              <a:t>Palmerston</a:t>
            </a:r>
            <a:r>
              <a:rPr lang="en-US" dirty="0" smtClean="0"/>
              <a:t> North	1927	19,424	176</a:t>
            </a:r>
          </a:p>
          <a:p>
            <a:r>
              <a:rPr lang="en-US" dirty="0" smtClean="0"/>
              <a:t>University of Auckland	CBD, Auckland	1883	31,688	337</a:t>
            </a:r>
          </a:p>
          <a:p>
            <a:r>
              <a:rPr lang="en-US" dirty="0" smtClean="0"/>
              <a:t>University of Canterbury	Christchurch	1873	15,624	140</a:t>
            </a:r>
          </a:p>
          <a:p>
            <a:r>
              <a:rPr lang="en-US" dirty="0" smtClean="0"/>
              <a:t>University of </a:t>
            </a:r>
            <a:r>
              <a:rPr lang="en-US" dirty="0" err="1" smtClean="0"/>
              <a:t>Otago</a:t>
            </a:r>
            <a:r>
              <a:rPr lang="en-US" dirty="0" smtClean="0"/>
              <a:t>	Dunedin	1869	19,179	248</a:t>
            </a:r>
          </a:p>
          <a:p>
            <a:r>
              <a:rPr lang="en-US" dirty="0" smtClean="0"/>
              <a:t>University of Waikato	Hamilton	1964	10,606	91</a:t>
            </a:r>
          </a:p>
          <a:p>
            <a:r>
              <a:rPr lang="en-US" dirty="0" smtClean="0"/>
              <a:t>Victoria University of Wellington	Wellington	1897	17,785	142</a:t>
            </a:r>
          </a:p>
        </p:txBody>
      </p:sp>
    </p:spTree>
  </p:cSld>
  <p:clrMapOvr>
    <a:masterClrMapping/>
  </p:clrMapOvr>
  <p:transition spd="slow">
    <p:cover dir="u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Политехники</a:t>
            </a:r>
            <a:r>
              <a:rPr lang="en-US" dirty="0" smtClean="0"/>
              <a:t> </a:t>
            </a:r>
            <a:r>
              <a:rPr lang="ru-RU" dirty="0" smtClean="0"/>
              <a:t>и колледжи Новой Зеландии</a:t>
            </a:r>
            <a:br>
              <a:rPr lang="ru-RU" dirty="0" smtClean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8" y="1600201"/>
            <a:ext cx="7408333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Queens Academic Group</a:t>
            </a:r>
          </a:p>
          <a:p>
            <a:r>
              <a:rPr lang="en-NZ" dirty="0" err="1" smtClean="0"/>
              <a:t>Unitec</a:t>
            </a:r>
            <a:endParaRPr lang="ru-RU" dirty="0" smtClean="0"/>
          </a:p>
          <a:p>
            <a:r>
              <a:rPr lang="en-US" dirty="0" smtClean="0"/>
              <a:t>PIHMS</a:t>
            </a:r>
          </a:p>
          <a:p>
            <a:r>
              <a:rPr lang="en-US" dirty="0" err="1" smtClean="0"/>
              <a:t>Manukau</a:t>
            </a:r>
            <a:r>
              <a:rPr lang="en-US" dirty="0" smtClean="0"/>
              <a:t> Institute of Technology</a:t>
            </a:r>
          </a:p>
          <a:p>
            <a:r>
              <a:rPr lang="en-US" dirty="0" smtClean="0"/>
              <a:t>ITC</a:t>
            </a:r>
          </a:p>
          <a:p>
            <a:r>
              <a:rPr lang="en-US" dirty="0" smtClean="0"/>
              <a:t>CPIT</a:t>
            </a:r>
          </a:p>
          <a:p>
            <a:r>
              <a:rPr lang="en-US" dirty="0" smtClean="0"/>
              <a:t>Queenstown Resort College</a:t>
            </a:r>
          </a:p>
          <a:p>
            <a:r>
              <a:rPr lang="en-US" dirty="0" smtClean="0"/>
              <a:t>D&amp;A College</a:t>
            </a:r>
          </a:p>
          <a:p>
            <a:r>
              <a:rPr lang="en-US" dirty="0" smtClean="0"/>
              <a:t>Raffles College</a:t>
            </a:r>
            <a:endParaRPr lang="ru-RU" dirty="0" smtClean="0"/>
          </a:p>
        </p:txBody>
      </p:sp>
    </p:spTree>
  </p:cSld>
  <p:clrMapOvr>
    <a:masterClrMapping/>
  </p:clrMapOvr>
  <p:transition spd="slow">
    <p:cover dir="lu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Языковые центры Новой Зеландии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8" y="1524001"/>
            <a:ext cx="7408333" cy="4602163"/>
          </a:xfrm>
        </p:spPr>
        <p:txBody>
          <a:bodyPr/>
          <a:lstStyle/>
          <a:p>
            <a:r>
              <a:rPr lang="en-NZ" dirty="0" smtClean="0"/>
              <a:t>QUEENS  ACADEMIC  GROUP </a:t>
            </a:r>
            <a:endParaRPr lang="en-US" dirty="0" smtClean="0"/>
          </a:p>
          <a:p>
            <a:r>
              <a:rPr lang="en-US" dirty="0" smtClean="0"/>
              <a:t>Languages International</a:t>
            </a:r>
          </a:p>
          <a:p>
            <a:r>
              <a:rPr lang="en-US" dirty="0" smtClean="0"/>
              <a:t>Kaplan Aspect</a:t>
            </a:r>
          </a:p>
          <a:p>
            <a:r>
              <a:rPr lang="en-US" dirty="0" smtClean="0"/>
              <a:t>ELA</a:t>
            </a:r>
          </a:p>
          <a:p>
            <a:r>
              <a:rPr lang="en-US" dirty="0" err="1" smtClean="0"/>
              <a:t>Dynaspeak</a:t>
            </a:r>
            <a:r>
              <a:rPr lang="en-US" dirty="0" smtClean="0"/>
              <a:t> English</a:t>
            </a:r>
          </a:p>
          <a:p>
            <a:r>
              <a:rPr lang="en-US" dirty="0" smtClean="0"/>
              <a:t>LSNZ</a:t>
            </a:r>
          </a:p>
          <a:p>
            <a:r>
              <a:rPr lang="en-US" dirty="0" smtClean="0"/>
              <a:t>WWSE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push dir="d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7584" y="0"/>
            <a:ext cx="7772400" cy="620688"/>
          </a:xfrm>
        </p:spPr>
        <p:txBody>
          <a:bodyPr/>
          <a:lstStyle/>
          <a:p>
            <a:r>
              <a:rPr lang="en-NZ" b="1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“</a:t>
            </a:r>
            <a:r>
              <a:rPr lang="en-NZ" b="1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stellar" pitchFamily="18" charset="0"/>
              </a:rPr>
              <a:t>Kia </a:t>
            </a:r>
            <a:r>
              <a:rPr lang="en-NZ" b="1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stellar" pitchFamily="18" charset="0"/>
              </a:rPr>
              <a:t>Ora</a:t>
            </a:r>
            <a:r>
              <a:rPr lang="en-NZ" b="1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stellar" pitchFamily="18" charset="0"/>
              </a:rPr>
              <a:t>” &amp;  Welcome</a:t>
            </a:r>
            <a:endParaRPr lang="en-US" b="1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5" name="Content Placeholder 4" descr="K86CD00Z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95536" y="620687"/>
            <a:ext cx="3816424" cy="62373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11560" y="6309320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en-US" dirty="0"/>
          </a:p>
        </p:txBody>
      </p:sp>
      <p:pic>
        <p:nvPicPr>
          <p:cNvPr id="6" name="Picture 5" descr="new-zealand-ma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3808" y="548680"/>
            <a:ext cx="6300192" cy="6309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 descr="maor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24328" y="4509120"/>
            <a:ext cx="1788287" cy="23488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2" name="Picture 11" descr="large_20091104-___g_Hous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43808" y="548680"/>
            <a:ext cx="2880320" cy="2016224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</p:spTree>
  </p:cSld>
  <p:clrMapOvr>
    <a:masterClrMapping/>
  </p:clrMapOvr>
  <p:transition spd="slow">
    <p:wheel spokes="1"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16928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NZ" sz="48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Queens Academic Group</a:t>
            </a:r>
            <a:r>
              <a:rPr lang="ru-RU" sz="48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800" b="1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NZ" sz="3200" b="1" u="sng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www.queens.ac.nz </a:t>
            </a:r>
            <a:endParaRPr lang="en-US" sz="3200" b="1" u="sng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Курсы английского языка</a:t>
            </a:r>
            <a:r>
              <a:rPr lang="en-NZ" dirty="0" smtClean="0"/>
              <a:t> ( General English , </a:t>
            </a:r>
          </a:p>
          <a:p>
            <a:pPr>
              <a:buNone/>
            </a:pPr>
            <a:r>
              <a:rPr lang="en-NZ" dirty="0" smtClean="0"/>
              <a:t>      IELTS </a:t>
            </a:r>
            <a:r>
              <a:rPr lang="en-NZ" dirty="0" err="1" smtClean="0"/>
              <a:t>Englsih</a:t>
            </a:r>
            <a:r>
              <a:rPr lang="en-NZ" dirty="0" smtClean="0"/>
              <a:t> , TESL </a:t>
            </a:r>
            <a:r>
              <a:rPr lang="en-NZ" dirty="0" err="1" smtClean="0"/>
              <a:t>english</a:t>
            </a:r>
            <a:r>
              <a:rPr lang="en-NZ" dirty="0" smtClean="0"/>
              <a:t> ) </a:t>
            </a: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6" name="Picture 5" descr="418127_10150648113190275_698900672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573016"/>
            <a:ext cx="6084168" cy="2985045"/>
          </a:xfrm>
          <a:prstGeom prst="rect">
            <a:avLst/>
          </a:prstGeom>
        </p:spPr>
      </p:pic>
      <p:pic>
        <p:nvPicPr>
          <p:cNvPr id="8" name="Picture 7" descr="for facebook!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2764" y="2276872"/>
            <a:ext cx="2431236" cy="2276872"/>
          </a:xfrm>
          <a:prstGeom prst="rect">
            <a:avLst/>
          </a:prstGeom>
        </p:spPr>
      </p:pic>
    </p:spTree>
  </p:cSld>
  <p:clrMapOvr>
    <a:masterClrMapping/>
  </p:clrMapOvr>
  <p:transition spd="slow">
    <p:newsflash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60648"/>
            <a:ext cx="8424936" cy="626469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Диплом курсы с дальнейшей возможностью получения рабочей визы </a:t>
            </a:r>
            <a:r>
              <a:rPr lang="en-NZ" dirty="0" smtClean="0"/>
              <a:t> </a:t>
            </a:r>
            <a:r>
              <a:rPr lang="ru-RU" dirty="0" smtClean="0"/>
              <a:t>  </a:t>
            </a:r>
            <a:endParaRPr lang="en-NZ" dirty="0" smtClean="0"/>
          </a:p>
          <a:p>
            <a:endParaRPr lang="en-NZ" dirty="0" smtClean="0"/>
          </a:p>
          <a:p>
            <a:endParaRPr lang="en-NZ" dirty="0" smtClean="0"/>
          </a:p>
          <a:p>
            <a:endParaRPr lang="en-NZ" dirty="0" smtClean="0"/>
          </a:p>
          <a:p>
            <a:endParaRPr lang="en-NZ" dirty="0" smtClean="0"/>
          </a:p>
          <a:p>
            <a:endParaRPr lang="en-NZ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Русский представитель школы Юлия </a:t>
            </a:r>
          </a:p>
          <a:p>
            <a:pPr>
              <a:buNone/>
            </a:pPr>
            <a:r>
              <a:rPr lang="ru-RU" dirty="0" smtClean="0"/>
              <a:t> е-</a:t>
            </a:r>
            <a:r>
              <a:rPr lang="en-NZ" dirty="0" smtClean="0"/>
              <a:t>mail : </a:t>
            </a:r>
            <a:r>
              <a:rPr lang="en-NZ" dirty="0" smtClean="0">
                <a:hlinkClick r:id="rId4"/>
              </a:rPr>
              <a:t>yulia@queens.ac.nz</a:t>
            </a:r>
            <a:r>
              <a:rPr lang="en-NZ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149367_405707116127325_264513333580038_1250791_1834190062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1268760"/>
            <a:ext cx="2217846" cy="2793999"/>
          </a:xfrm>
          <a:prstGeom prst="rect">
            <a:avLst/>
          </a:prstGeom>
        </p:spPr>
      </p:pic>
      <p:pic>
        <p:nvPicPr>
          <p:cNvPr id="6" name="Picture 5" descr="418418_10150648114980275_565123606_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87624" y="1340768"/>
            <a:ext cx="3563888" cy="2439036"/>
          </a:xfrm>
          <a:prstGeom prst="rect">
            <a:avLst/>
          </a:prstGeom>
        </p:spPr>
      </p:pic>
    </p:spTree>
  </p:cSld>
  <p:clrMapOvr>
    <a:masterClrMapping/>
  </p:clrMapOvr>
  <p:transition spd="slow">
    <p:cover dir="ru"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СПАСИБО!!!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Ваши вопросы???????????????????????????????</a:t>
            </a:r>
            <a:r>
              <a:rPr lang="en-US" dirty="0" err="1" smtClean="0">
                <a:sym typeface="Wingdings"/>
              </a:rPr>
              <a:t></a:t>
            </a:r>
            <a:endParaRPr lang="en-US" dirty="0"/>
          </a:p>
        </p:txBody>
      </p:sp>
    </p:spTree>
  </p:cSld>
  <p:clrMapOvr>
    <a:masterClrMapping/>
  </p:clrMapOvr>
  <p:transition spd="slow">
    <p:newsflash/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g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23528" y="0"/>
            <a:ext cx="8820472" cy="4145280"/>
          </a:xfrm>
        </p:spPr>
      </p:pic>
      <p:pic>
        <p:nvPicPr>
          <p:cNvPr id="7" name="Picture 6" descr="Pohutu-Geyser-Near-Rotorua-New-Zealan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3717032"/>
            <a:ext cx="4680520" cy="3140968"/>
          </a:xfrm>
          <a:prstGeom prst="rect">
            <a:avLst/>
          </a:prstGeom>
        </p:spPr>
      </p:pic>
      <p:pic>
        <p:nvPicPr>
          <p:cNvPr id="6" name="Picture 5" descr="albatros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15816" y="3717032"/>
            <a:ext cx="2182060" cy="1440160"/>
          </a:xfrm>
          <a:prstGeom prst="rect">
            <a:avLst/>
          </a:prstGeom>
        </p:spPr>
      </p:pic>
      <p:pic>
        <p:nvPicPr>
          <p:cNvPr id="5" name="Picture 4" descr="nzpic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48064" y="4000500"/>
            <a:ext cx="3995936" cy="2857500"/>
          </a:xfrm>
          <a:prstGeom prst="rect">
            <a:avLst/>
          </a:prstGeom>
        </p:spPr>
      </p:pic>
    </p:spTree>
  </p:cSld>
  <p:clrMapOvr>
    <a:masterClrMapping/>
  </p:clrMapOvr>
  <p:transition spd="slow">
    <p:newsflash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Времена года -</a:t>
            </a:r>
            <a:r>
              <a:rPr lang="en-NZ" b="1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b="1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       Всё наоборот ;)</a:t>
            </a:r>
            <a:endParaRPr lang="en-US" b="1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7" name="Picture 6" descr="Hot-Water-Beach-flickr_Steve--Jemma-Copley-inli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3717032"/>
            <a:ext cx="3810000" cy="2880320"/>
          </a:xfrm>
          <a:prstGeom prst="rect">
            <a:avLst/>
          </a:prstGeom>
        </p:spPr>
      </p:pic>
      <p:pic>
        <p:nvPicPr>
          <p:cNvPr id="6" name="Picture 5" descr="piha_2010_day_2_0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9792" y="2348880"/>
            <a:ext cx="3042042" cy="2290444"/>
          </a:xfrm>
          <a:prstGeom prst="rect">
            <a:avLst/>
          </a:prstGeom>
        </p:spPr>
      </p:pic>
      <p:pic>
        <p:nvPicPr>
          <p:cNvPr id="5" name="Picture 4" descr="piha-beach-15357_480_320_s_c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13784" y="1772816"/>
            <a:ext cx="4230216" cy="2820144"/>
          </a:xfrm>
          <a:prstGeom prst="rect">
            <a:avLst/>
          </a:prstGeom>
        </p:spPr>
      </p:pic>
      <p:pic>
        <p:nvPicPr>
          <p:cNvPr id="4" name="Content Placeholder 3" descr="40622.jpg"/>
          <p:cNvPicPr>
            <a:picLocks noGrp="1" noChangeAspect="1"/>
          </p:cNvPicPr>
          <p:nvPr>
            <p:ph idx="1"/>
          </p:nvPr>
        </p:nvPicPr>
        <p:blipFill>
          <a:blip r:embed="rId7" cstate="print"/>
          <a:stretch>
            <a:fillRect/>
          </a:stretch>
        </p:blipFill>
        <p:spPr>
          <a:xfrm>
            <a:off x="755576" y="1340768"/>
            <a:ext cx="2820228" cy="2044665"/>
          </a:xfrm>
        </p:spPr>
      </p:pic>
      <p:pic>
        <p:nvPicPr>
          <p:cNvPr id="8" name="Picture 7" descr="beach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83968" y="4509120"/>
            <a:ext cx="4860032" cy="2348880"/>
          </a:xfrm>
          <a:prstGeom prst="rect">
            <a:avLst/>
          </a:prstGeom>
        </p:spPr>
      </p:pic>
    </p:spTree>
  </p:cSld>
  <p:clrMapOvr>
    <a:masterClrMapping/>
  </p:clrMapOvr>
  <p:transition spd="slow">
    <p:newsflash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Новозеландский Доллар </a:t>
            </a:r>
            <a:r>
              <a:rPr lang="en-NZ" dirty="0" smtClean="0"/>
              <a:t>$ NZ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 smtClean="0"/>
              <a:t>ЕДИНИЦЕЙ ОБМЕНА  в Новой зеландии является Новозеландский доллар </a:t>
            </a:r>
            <a:r>
              <a:rPr lang="ru-RU" sz="1400" dirty="0" smtClean="0"/>
              <a:t>. </a:t>
            </a:r>
            <a:endParaRPr lang="en-US" sz="1400" dirty="0" smtClean="0"/>
          </a:p>
          <a:p>
            <a:endParaRPr lang="en-US" dirty="0"/>
          </a:p>
        </p:txBody>
      </p:sp>
      <p:pic>
        <p:nvPicPr>
          <p:cNvPr id="4" name="Picture 3" descr="1328790183_fore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86300" y="2132856"/>
            <a:ext cx="4457700" cy="2971800"/>
          </a:xfrm>
          <a:prstGeom prst="rect">
            <a:avLst/>
          </a:prstGeom>
        </p:spPr>
      </p:pic>
      <p:pic>
        <p:nvPicPr>
          <p:cNvPr id="5" name="Picture 4" descr="New_Zealand_Econom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492896"/>
            <a:ext cx="3776014" cy="4104456"/>
          </a:xfrm>
          <a:prstGeom prst="rect">
            <a:avLst/>
          </a:prstGeom>
        </p:spPr>
      </p:pic>
    </p:spTree>
  </p:cSld>
  <p:clrMapOvr>
    <a:masterClrMapping/>
  </p:clrMapOvr>
  <p:transition spd="slow">
    <p:wheel spokes="2"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914400"/>
          </a:xfrm>
        </p:spPr>
        <p:txBody>
          <a:bodyPr/>
          <a:lstStyle/>
          <a:p>
            <a:r>
              <a:rPr lang="ru-RU" b="1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Нужна машина? ( нет своей , но есть машина друга,</a:t>
            </a:r>
            <a:br>
              <a:rPr lang="ru-RU" b="1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b="1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как быть</a:t>
            </a:r>
            <a:r>
              <a:rPr lang="ru-RU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 Новой зеландии можно  просто  брать машину знакомого тебе человека и ездить</a:t>
            </a:r>
            <a:r>
              <a:rPr lang="en-NZ" dirty="0" smtClean="0"/>
              <a:t>.</a:t>
            </a:r>
            <a:r>
              <a:rPr lang="ru-RU" dirty="0" smtClean="0"/>
              <a:t> Не нужно писать никаких  официальных бумаг. Вашей договорённости вполне достаточно . </a:t>
            </a:r>
          </a:p>
          <a:p>
            <a:r>
              <a:rPr lang="ru-RU" dirty="0" smtClean="0"/>
              <a:t>  В Новой Зеландии  можно водить по Российскими правами в течении года после прилёта в страну. Если прошло больше года, то нужно вылететь из НЗ , влететь и можно снова ездить.</a:t>
            </a:r>
            <a:endParaRPr lang="en-US" dirty="0"/>
          </a:p>
        </p:txBody>
      </p:sp>
      <p:pic>
        <p:nvPicPr>
          <p:cNvPr id="4" name="Picture 3" descr="Cl_MG_MGB_Car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336" y="3356992"/>
            <a:ext cx="1547664" cy="1107440"/>
          </a:xfrm>
          <a:prstGeom prst="rect">
            <a:avLst/>
          </a:prstGeom>
        </p:spPr>
      </p:pic>
    </p:spTree>
  </p:cSld>
  <p:clrMapOvr>
    <a:masterClrMapping/>
  </p:clrMapOvr>
  <p:transition spd="slow">
    <p:cover dir="ru"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748464" cy="980728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НациональныйСпорт</a:t>
            </a:r>
            <a:r>
              <a:rPr lang="en-NZ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:</a:t>
            </a:r>
            <a:r>
              <a:rPr lang="ru-RU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Рэкби(</a:t>
            </a:r>
            <a:r>
              <a:rPr lang="en-NZ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DaunPenh" pitchFamily="2" charset="0"/>
                <a:cs typeface="DaunPenh" pitchFamily="2" charset="0"/>
              </a:rPr>
              <a:t>Rugby</a:t>
            </a:r>
            <a:r>
              <a:rPr lang="ru-RU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)</a:t>
            </a:r>
            <a:endParaRPr lang="en-US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Picture 6" descr="allblacksagallery9_18310jp-18310m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789039"/>
            <a:ext cx="4279912" cy="3068961"/>
          </a:xfrm>
          <a:prstGeom prst="rect">
            <a:avLst/>
          </a:prstGeom>
        </p:spPr>
      </p:pic>
      <p:pic>
        <p:nvPicPr>
          <p:cNvPr id="8" name="Picture 7" descr="World cup 20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3736125"/>
            <a:ext cx="4716016" cy="3149259"/>
          </a:xfrm>
          <a:prstGeom prst="rect">
            <a:avLst/>
          </a:prstGeom>
        </p:spPr>
      </p:pic>
      <p:pic>
        <p:nvPicPr>
          <p:cNvPr id="5" name="Picture 4" descr="1925_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2160" y="620688"/>
            <a:ext cx="2834640" cy="3208408"/>
          </a:xfrm>
          <a:prstGeom prst="rect">
            <a:avLst/>
          </a:prstGeom>
        </p:spPr>
      </p:pic>
      <p:pic>
        <p:nvPicPr>
          <p:cNvPr id="9" name="Picture 8" descr="4429_d2a0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83768" y="3789040"/>
            <a:ext cx="1907702" cy="936104"/>
          </a:xfrm>
          <a:prstGeom prst="rect">
            <a:avLst/>
          </a:prstGeom>
        </p:spPr>
      </p:pic>
      <p:pic>
        <p:nvPicPr>
          <p:cNvPr id="4" name="Content Placeholder 3" descr="3086062.jpg"/>
          <p:cNvPicPr>
            <a:picLocks noGrp="1" noChangeAspect="1"/>
          </p:cNvPicPr>
          <p:nvPr>
            <p:ph idx="1"/>
          </p:nvPr>
        </p:nvPicPr>
        <p:blipFill>
          <a:blip r:embed="rId8" cstate="print"/>
          <a:stretch>
            <a:fillRect/>
          </a:stretch>
        </p:blipFill>
        <p:spPr>
          <a:xfrm>
            <a:off x="395537" y="692696"/>
            <a:ext cx="5582788" cy="3168352"/>
          </a:xfrm>
        </p:spPr>
      </p:pic>
    </p:spTree>
  </p:cSld>
  <p:clrMapOvr>
    <a:masterClrMapping/>
  </p:clrMapOvr>
  <p:transition spd="slow">
    <p:newsflash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0"/>
            <a:ext cx="8075240" cy="126876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Новая Зеландия или </a:t>
            </a:r>
            <a:r>
              <a:rPr lang="en-US" sz="4900" b="1" cap="all" spc="0" dirty="0" err="1" smtClean="0">
                <a:ln w="0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Aotearoa</a:t>
            </a:r>
            <a:r>
              <a:rPr lang="en-US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«Страна Длинного Белого Облака»</a:t>
            </a:r>
            <a:endParaRPr lang="en-US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600200"/>
            <a:ext cx="7738533" cy="4572000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www.youtube.com/watch?v</a:t>
            </a:r>
            <a:r>
              <a:rPr lang="en-US" dirty="0" smtClean="0"/>
              <a:t>=eh-0knDpn5g </a:t>
            </a:r>
          </a:p>
          <a:p>
            <a:r>
              <a:rPr lang="en-US" dirty="0" smtClean="0">
                <a:hlinkClick r:id="rId4"/>
              </a:rPr>
              <a:t>http://www.youtube.com/watch?v=6fYIUdVNFgU</a:t>
            </a:r>
            <a:endParaRPr lang="en-US" dirty="0" smtClean="0"/>
          </a:p>
          <a:p>
            <a:r>
              <a:rPr lang="en-US" dirty="0" smtClean="0"/>
              <a:t>Explore New Zealand - http://</a:t>
            </a:r>
            <a:r>
              <a:rPr lang="en-US" dirty="0" err="1" smtClean="0"/>
              <a:t>explorenz.newzealandeducated.com</a:t>
            </a:r>
            <a:r>
              <a:rPr lang="en-US" dirty="0" smtClean="0"/>
              <a:t>/explore/</a:t>
            </a:r>
            <a:endParaRPr lang="ru-RU" dirty="0" smtClean="0"/>
          </a:p>
          <a:p>
            <a:r>
              <a:rPr lang="en-US" dirty="0" err="1" smtClean="0"/>
              <a:t>Столица</a:t>
            </a:r>
            <a:r>
              <a:rPr lang="en-US" dirty="0" smtClean="0"/>
              <a:t> </a:t>
            </a:r>
            <a:r>
              <a:rPr lang="en-US" dirty="0" err="1" smtClean="0"/>
              <a:t>страны</a:t>
            </a:r>
            <a:r>
              <a:rPr lang="en-US" dirty="0" smtClean="0"/>
              <a:t> — </a:t>
            </a:r>
            <a:r>
              <a:rPr lang="en-US" dirty="0" err="1" smtClean="0"/>
              <a:t>город</a:t>
            </a:r>
            <a:r>
              <a:rPr lang="en-US" dirty="0" smtClean="0"/>
              <a:t> </a:t>
            </a:r>
            <a:r>
              <a:rPr lang="en-US" dirty="0" err="1" smtClean="0"/>
              <a:t>Веллингтон</a:t>
            </a:r>
            <a:r>
              <a:rPr lang="en-US" dirty="0" smtClean="0"/>
              <a:t>. </a:t>
            </a:r>
            <a:endParaRPr lang="ru-RU" dirty="0" smtClean="0"/>
          </a:p>
          <a:p>
            <a:r>
              <a:rPr lang="en-US" dirty="0" err="1" smtClean="0"/>
              <a:t>Население</a:t>
            </a:r>
            <a:r>
              <a:rPr lang="en-US" dirty="0" smtClean="0"/>
              <a:t> </a:t>
            </a:r>
            <a:r>
              <a:rPr lang="en-US" dirty="0" err="1" smtClean="0"/>
              <a:t>Новой</a:t>
            </a:r>
            <a:r>
              <a:rPr lang="en-US" dirty="0" smtClean="0"/>
              <a:t> </a:t>
            </a:r>
            <a:r>
              <a:rPr lang="en-US" dirty="0" err="1" smtClean="0"/>
              <a:t>Зеландии</a:t>
            </a:r>
            <a:r>
              <a:rPr lang="en-US" dirty="0" smtClean="0"/>
              <a:t> </a:t>
            </a:r>
            <a:r>
              <a:rPr lang="en-US" dirty="0" err="1" smtClean="0"/>
              <a:t>составляет</a:t>
            </a:r>
            <a:r>
              <a:rPr lang="en-US" dirty="0" smtClean="0"/>
              <a:t> </a:t>
            </a:r>
            <a:r>
              <a:rPr lang="en-US" dirty="0" err="1" smtClean="0"/>
              <a:t>около</a:t>
            </a:r>
            <a:r>
              <a:rPr lang="en-US" dirty="0" smtClean="0"/>
              <a:t> 4 377 000 </a:t>
            </a:r>
            <a:r>
              <a:rPr lang="en-US" dirty="0" err="1" smtClean="0"/>
              <a:t>человек</a:t>
            </a:r>
            <a:r>
              <a:rPr lang="en-US" dirty="0" smtClean="0"/>
              <a:t> (</a:t>
            </a:r>
            <a:r>
              <a:rPr lang="en-US" dirty="0" err="1" smtClean="0"/>
              <a:t>на</a:t>
            </a:r>
            <a:r>
              <a:rPr lang="en-US" dirty="0" smtClean="0"/>
              <a:t> 2010 </a:t>
            </a:r>
            <a:r>
              <a:rPr lang="en-US" dirty="0" err="1" smtClean="0"/>
              <a:t>год</a:t>
            </a:r>
            <a:r>
              <a:rPr lang="en-US" dirty="0" smtClean="0"/>
              <a:t>). </a:t>
            </a:r>
            <a:endParaRPr lang="ru-RU" dirty="0" smtClean="0"/>
          </a:p>
          <a:p>
            <a:r>
              <a:rPr lang="en-US" dirty="0" err="1" smtClean="0"/>
              <a:t>Государство</a:t>
            </a:r>
            <a:r>
              <a:rPr lang="en-US" dirty="0" smtClean="0"/>
              <a:t> </a:t>
            </a:r>
            <a:r>
              <a:rPr lang="en-US" dirty="0" err="1" smtClean="0"/>
              <a:t>построено</a:t>
            </a:r>
            <a:r>
              <a:rPr lang="en-US" dirty="0" smtClean="0"/>
              <a:t>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принципах</a:t>
            </a:r>
            <a:r>
              <a:rPr lang="en-US" dirty="0" smtClean="0"/>
              <a:t> </a:t>
            </a:r>
            <a:r>
              <a:rPr lang="en-US" dirty="0" err="1" smtClean="0"/>
              <a:t>конституционной</a:t>
            </a:r>
            <a:r>
              <a:rPr lang="en-US" dirty="0" smtClean="0"/>
              <a:t> </a:t>
            </a:r>
            <a:r>
              <a:rPr lang="en-US" dirty="0" err="1" smtClean="0"/>
              <a:t>монархии</a:t>
            </a:r>
            <a:r>
              <a:rPr lang="en-US" dirty="0" smtClean="0"/>
              <a:t> </a:t>
            </a:r>
            <a:r>
              <a:rPr lang="en-US" dirty="0" err="1" smtClean="0"/>
              <a:t>и</a:t>
            </a:r>
            <a:r>
              <a:rPr lang="en-US" dirty="0" smtClean="0"/>
              <a:t> </a:t>
            </a:r>
            <a:r>
              <a:rPr lang="en-US" dirty="0" err="1" smtClean="0"/>
              <a:t>парламентской</a:t>
            </a:r>
            <a:r>
              <a:rPr lang="en-US" dirty="0" smtClean="0"/>
              <a:t> </a:t>
            </a:r>
            <a:r>
              <a:rPr lang="en-US" dirty="0" err="1" smtClean="0"/>
              <a:t>демократии</a:t>
            </a:r>
            <a:r>
              <a:rPr lang="en-US" dirty="0" smtClean="0"/>
              <a:t> </a:t>
            </a:r>
            <a:r>
              <a:rPr lang="en-US" dirty="0" err="1" smtClean="0"/>
              <a:t>и</a:t>
            </a:r>
            <a:r>
              <a:rPr lang="en-US" dirty="0" smtClean="0"/>
              <a:t> </a:t>
            </a:r>
            <a:r>
              <a:rPr lang="en-US" dirty="0" err="1" smtClean="0"/>
              <a:t>входит</a:t>
            </a:r>
            <a:r>
              <a:rPr lang="en-US" dirty="0" smtClean="0"/>
              <a:t> </a:t>
            </a:r>
            <a:r>
              <a:rPr lang="en-US" dirty="0" err="1" smtClean="0"/>
              <a:t>в</a:t>
            </a:r>
            <a:r>
              <a:rPr lang="en-US" dirty="0" smtClean="0"/>
              <a:t> </a:t>
            </a:r>
            <a:r>
              <a:rPr lang="en-US" dirty="0" err="1" smtClean="0"/>
              <a:t>число</a:t>
            </a:r>
            <a:r>
              <a:rPr lang="en-US" dirty="0" smtClean="0"/>
              <a:t> </a:t>
            </a:r>
            <a:r>
              <a:rPr lang="en-US" dirty="0" err="1" smtClean="0"/>
              <a:t>развитых</a:t>
            </a:r>
            <a:r>
              <a:rPr lang="en-US" dirty="0" smtClean="0"/>
              <a:t> </a:t>
            </a:r>
            <a:r>
              <a:rPr lang="en-US" dirty="0" err="1" smtClean="0"/>
              <a:t>стран</a:t>
            </a:r>
            <a:r>
              <a:rPr lang="en-US" dirty="0" smtClean="0"/>
              <a:t> </a:t>
            </a:r>
            <a:r>
              <a:rPr lang="en-US" dirty="0" err="1" smtClean="0"/>
              <a:t>мира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en-US" dirty="0" smtClean="0"/>
              <a:t>В </a:t>
            </a:r>
            <a:r>
              <a:rPr lang="en-US" dirty="0" err="1" smtClean="0"/>
              <a:t>Новой</a:t>
            </a:r>
            <a:r>
              <a:rPr lang="en-US" dirty="0" smtClean="0"/>
              <a:t> </a:t>
            </a:r>
            <a:r>
              <a:rPr lang="en-US" dirty="0" err="1" smtClean="0"/>
              <a:t>Зеландии</a:t>
            </a:r>
            <a:r>
              <a:rPr lang="en-US" dirty="0" smtClean="0"/>
              <a:t> </a:t>
            </a:r>
            <a:r>
              <a:rPr lang="en-US" dirty="0" err="1" smtClean="0"/>
              <a:t>нет</a:t>
            </a:r>
            <a:r>
              <a:rPr lang="en-US" dirty="0" smtClean="0"/>
              <a:t> </a:t>
            </a:r>
            <a:r>
              <a:rPr lang="en-US" dirty="0" err="1" smtClean="0"/>
              <a:t>кодифицированной</a:t>
            </a:r>
            <a:r>
              <a:rPr lang="en-US" dirty="0" smtClean="0"/>
              <a:t> </a:t>
            </a:r>
            <a:r>
              <a:rPr lang="en-US" dirty="0" err="1" smtClean="0"/>
              <a:t>конституции</a:t>
            </a:r>
            <a:r>
              <a:rPr lang="en-US" dirty="0" smtClean="0"/>
              <a:t>, </a:t>
            </a:r>
            <a:r>
              <a:rPr lang="en-US" dirty="0" err="1" smtClean="0"/>
              <a:t>однако</a:t>
            </a:r>
            <a:r>
              <a:rPr lang="en-US" dirty="0" smtClean="0"/>
              <a:t> </a:t>
            </a:r>
            <a:r>
              <a:rPr lang="en-US" dirty="0" err="1" smtClean="0"/>
              <a:t>существует</a:t>
            </a:r>
            <a:r>
              <a:rPr lang="en-US" dirty="0" smtClean="0"/>
              <a:t> </a:t>
            </a:r>
            <a:r>
              <a:rPr lang="en-US" dirty="0" err="1" smtClean="0"/>
              <a:t>ряд</a:t>
            </a:r>
            <a:r>
              <a:rPr lang="en-US" dirty="0" smtClean="0"/>
              <a:t> </a:t>
            </a:r>
            <a:r>
              <a:rPr lang="en-US" dirty="0" err="1" smtClean="0"/>
              <a:t>Конституционных</a:t>
            </a:r>
            <a:r>
              <a:rPr lang="en-US" dirty="0" smtClean="0"/>
              <a:t> </a:t>
            </a:r>
            <a:r>
              <a:rPr lang="en-US" dirty="0" err="1" smtClean="0"/>
              <a:t>Указов</a:t>
            </a:r>
            <a:endParaRPr lang="ru-RU" dirty="0" smtClean="0"/>
          </a:p>
          <a:p>
            <a:r>
              <a:rPr lang="en-US" dirty="0" err="1" smtClean="0"/>
              <a:t>Главой</a:t>
            </a:r>
            <a:r>
              <a:rPr lang="en-US" dirty="0" smtClean="0"/>
              <a:t> </a:t>
            </a:r>
            <a:r>
              <a:rPr lang="en-US" dirty="0" err="1" smtClean="0"/>
              <a:t>государства</a:t>
            </a:r>
            <a:r>
              <a:rPr lang="en-US" dirty="0" smtClean="0"/>
              <a:t> </a:t>
            </a:r>
            <a:r>
              <a:rPr lang="en-US" dirty="0" err="1" smtClean="0"/>
              <a:t>является</a:t>
            </a:r>
            <a:r>
              <a:rPr lang="en-US" dirty="0" smtClean="0"/>
              <a:t> </a:t>
            </a:r>
            <a:r>
              <a:rPr lang="en-US" dirty="0" err="1" smtClean="0"/>
              <a:t>монар</a:t>
            </a:r>
            <a:r>
              <a:rPr lang="ru-RU" dirty="0" smtClean="0"/>
              <a:t>х</a:t>
            </a:r>
            <a:r>
              <a:rPr lang="en-US" dirty="0" smtClean="0"/>
              <a:t>. С 6 </a:t>
            </a:r>
            <a:r>
              <a:rPr lang="en-US" dirty="0" err="1" smtClean="0"/>
              <a:t>февраля</a:t>
            </a:r>
            <a:r>
              <a:rPr lang="en-US" dirty="0" smtClean="0"/>
              <a:t> 1952 </a:t>
            </a:r>
            <a:r>
              <a:rPr lang="en-US" dirty="0" err="1" smtClean="0"/>
              <a:t>года</a:t>
            </a:r>
            <a:r>
              <a:rPr lang="en-US" dirty="0" smtClean="0"/>
              <a:t> </a:t>
            </a:r>
            <a:r>
              <a:rPr lang="en-US" dirty="0" err="1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престоле</a:t>
            </a:r>
            <a:r>
              <a:rPr lang="en-US" dirty="0" smtClean="0"/>
              <a:t> </a:t>
            </a:r>
            <a:r>
              <a:rPr lang="en-US" dirty="0" err="1" smtClean="0"/>
              <a:t>находится</a:t>
            </a:r>
            <a:r>
              <a:rPr lang="en-US" dirty="0" smtClean="0"/>
              <a:t> </a:t>
            </a:r>
            <a:r>
              <a:rPr lang="en-US" dirty="0" err="1" smtClean="0"/>
              <a:t>королева</a:t>
            </a:r>
            <a:r>
              <a:rPr lang="en-US" dirty="0" smtClean="0"/>
              <a:t> </a:t>
            </a:r>
            <a:r>
              <a:rPr lang="en-US" dirty="0" err="1" smtClean="0"/>
              <a:t>Елизавета</a:t>
            </a:r>
            <a:r>
              <a:rPr lang="en-US" dirty="0" smtClean="0"/>
              <a:t> II</a:t>
            </a:r>
          </a:p>
          <a:p>
            <a:r>
              <a:rPr lang="en-US" dirty="0" err="1" smtClean="0"/>
              <a:t>Джерри</a:t>
            </a:r>
            <a:r>
              <a:rPr lang="en-US" dirty="0" smtClean="0"/>
              <a:t> </a:t>
            </a:r>
            <a:r>
              <a:rPr lang="en-US" dirty="0" err="1" smtClean="0"/>
              <a:t>Матепарае</a:t>
            </a:r>
            <a:r>
              <a:rPr lang="en-US" dirty="0" smtClean="0"/>
              <a:t>, </a:t>
            </a:r>
            <a:r>
              <a:rPr lang="en-US" dirty="0" err="1" smtClean="0"/>
              <a:t>генерал-губернатор</a:t>
            </a:r>
            <a:r>
              <a:rPr lang="en-US" dirty="0" smtClean="0"/>
              <a:t> </a:t>
            </a:r>
            <a:r>
              <a:rPr lang="en-US" dirty="0" err="1" smtClean="0"/>
              <a:t>Новой</a:t>
            </a:r>
            <a:r>
              <a:rPr lang="en-US" dirty="0" smtClean="0"/>
              <a:t> </a:t>
            </a:r>
            <a:r>
              <a:rPr lang="en-US" dirty="0" err="1" smtClean="0"/>
              <a:t>Зеландии</a:t>
            </a:r>
            <a:endParaRPr lang="en-US" dirty="0" smtClean="0"/>
          </a:p>
          <a:p>
            <a:r>
              <a:rPr lang="en-US" dirty="0" err="1" smtClean="0"/>
              <a:t>Джон</a:t>
            </a:r>
            <a:r>
              <a:rPr lang="en-US" dirty="0" smtClean="0"/>
              <a:t> </a:t>
            </a:r>
            <a:r>
              <a:rPr lang="en-US" dirty="0" err="1" smtClean="0"/>
              <a:t>Кей</a:t>
            </a:r>
            <a:r>
              <a:rPr lang="en-US" dirty="0" smtClean="0"/>
              <a:t>, </a:t>
            </a:r>
            <a:r>
              <a:rPr lang="en-US" dirty="0" err="1" smtClean="0"/>
              <a:t>премьер-министр</a:t>
            </a:r>
            <a:r>
              <a:rPr lang="en-US" dirty="0" smtClean="0"/>
              <a:t> </a:t>
            </a:r>
            <a:r>
              <a:rPr lang="en-US" dirty="0" err="1" smtClean="0"/>
              <a:t>Новой</a:t>
            </a:r>
            <a:r>
              <a:rPr lang="en-US" dirty="0" smtClean="0"/>
              <a:t> </a:t>
            </a:r>
            <a:r>
              <a:rPr lang="en-US" dirty="0" err="1" smtClean="0"/>
              <a:t>Зеландии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В</a:t>
            </a:r>
            <a:r>
              <a:rPr lang="en-US" dirty="0" smtClean="0"/>
              <a:t> </a:t>
            </a:r>
            <a:r>
              <a:rPr lang="en-US" dirty="0" err="1" smtClean="0"/>
              <a:t>числе</a:t>
            </a:r>
            <a:r>
              <a:rPr lang="en-US" dirty="0" smtClean="0"/>
              <a:t> </a:t>
            </a:r>
            <a:r>
              <a:rPr lang="en-US" dirty="0" err="1" smtClean="0"/>
              <a:t>основных</a:t>
            </a:r>
            <a:r>
              <a:rPr lang="en-US" dirty="0" smtClean="0"/>
              <a:t> </a:t>
            </a:r>
            <a:r>
              <a:rPr lang="en-US" dirty="0" err="1" smtClean="0"/>
              <a:t>принципов</a:t>
            </a:r>
            <a:r>
              <a:rPr lang="en-US" dirty="0" smtClean="0"/>
              <a:t> </a:t>
            </a:r>
            <a:r>
              <a:rPr lang="en-US" dirty="0" err="1" smtClean="0"/>
              <a:t>внешней</a:t>
            </a:r>
            <a:r>
              <a:rPr lang="en-US" dirty="0" smtClean="0"/>
              <a:t> </a:t>
            </a:r>
            <a:r>
              <a:rPr lang="en-US" dirty="0" err="1" smtClean="0"/>
              <a:t>политики</a:t>
            </a:r>
            <a:r>
              <a:rPr lang="en-US" dirty="0" smtClean="0"/>
              <a:t> </a:t>
            </a:r>
            <a:r>
              <a:rPr lang="en-US" dirty="0" err="1" smtClean="0"/>
              <a:t>заложено</a:t>
            </a:r>
            <a:r>
              <a:rPr lang="en-US" dirty="0" smtClean="0"/>
              <a:t> </a:t>
            </a:r>
            <a:r>
              <a:rPr lang="en-US" dirty="0" err="1" smtClean="0"/>
              <a:t>развитие</a:t>
            </a:r>
            <a:r>
              <a:rPr lang="en-US" dirty="0" smtClean="0"/>
              <a:t> </a:t>
            </a:r>
            <a:r>
              <a:rPr lang="en-US" dirty="0" err="1" smtClean="0"/>
              <a:t>договоров</a:t>
            </a:r>
            <a:r>
              <a:rPr lang="en-US" dirty="0" smtClean="0"/>
              <a:t> </a:t>
            </a:r>
            <a:r>
              <a:rPr lang="en-US" dirty="0" err="1" smtClean="0"/>
              <a:t>и</a:t>
            </a:r>
            <a:r>
              <a:rPr lang="en-US" dirty="0" smtClean="0"/>
              <a:t> </a:t>
            </a:r>
            <a:r>
              <a:rPr lang="en-US" dirty="0" err="1" smtClean="0"/>
              <a:t>соглашений</a:t>
            </a:r>
            <a:r>
              <a:rPr lang="en-US" dirty="0" smtClean="0"/>
              <a:t> </a:t>
            </a:r>
            <a:r>
              <a:rPr lang="en-US" dirty="0" err="1" smtClean="0"/>
              <a:t>о</a:t>
            </a:r>
            <a:r>
              <a:rPr lang="en-US" dirty="0" smtClean="0"/>
              <a:t> </a:t>
            </a:r>
            <a:r>
              <a:rPr lang="en-US" dirty="0" err="1" smtClean="0"/>
              <a:t>свободной</a:t>
            </a:r>
            <a:r>
              <a:rPr lang="en-US" dirty="0" smtClean="0"/>
              <a:t> </a:t>
            </a:r>
            <a:r>
              <a:rPr lang="en-US" dirty="0" err="1" smtClean="0"/>
              <a:t>торговле</a:t>
            </a:r>
            <a:r>
              <a:rPr lang="en-US" dirty="0" smtClean="0"/>
              <a:t>, </a:t>
            </a:r>
            <a:r>
              <a:rPr lang="en-US" dirty="0" err="1" smtClean="0"/>
              <a:t>ядерное</a:t>
            </a:r>
            <a:r>
              <a:rPr lang="en-US" dirty="0" smtClean="0"/>
              <a:t> </a:t>
            </a:r>
            <a:r>
              <a:rPr lang="en-US" dirty="0" err="1" smtClean="0"/>
              <a:t>разоружение</a:t>
            </a:r>
            <a:r>
              <a:rPr lang="en-US" dirty="0" smtClean="0"/>
              <a:t> </a:t>
            </a:r>
            <a:r>
              <a:rPr lang="en-US" dirty="0" err="1" smtClean="0"/>
              <a:t>и</a:t>
            </a:r>
            <a:r>
              <a:rPr lang="en-US" dirty="0" smtClean="0"/>
              <a:t> </a:t>
            </a:r>
            <a:r>
              <a:rPr lang="en-US" dirty="0" err="1" smtClean="0"/>
              <a:t>контроль</a:t>
            </a:r>
            <a:r>
              <a:rPr lang="en-US" dirty="0" smtClean="0"/>
              <a:t> </a:t>
            </a:r>
            <a:r>
              <a:rPr lang="en-US" dirty="0" err="1" smtClean="0"/>
              <a:t>над</a:t>
            </a:r>
            <a:r>
              <a:rPr lang="en-US" dirty="0" smtClean="0"/>
              <a:t> </a:t>
            </a:r>
            <a:r>
              <a:rPr lang="en-US" dirty="0" err="1" smtClean="0"/>
              <a:t>обычными</a:t>
            </a:r>
            <a:r>
              <a:rPr lang="en-US" dirty="0" smtClean="0"/>
              <a:t> </a:t>
            </a:r>
            <a:r>
              <a:rPr lang="en-US" dirty="0" err="1" smtClean="0"/>
              <a:t>системами</a:t>
            </a:r>
            <a:r>
              <a:rPr lang="en-US" dirty="0" smtClean="0"/>
              <a:t> </a:t>
            </a:r>
            <a:r>
              <a:rPr lang="en-US" dirty="0" err="1" smtClean="0"/>
              <a:t>вооружения</a:t>
            </a:r>
            <a:r>
              <a:rPr lang="en-US" dirty="0" smtClean="0"/>
              <a:t>, </a:t>
            </a:r>
            <a:r>
              <a:rPr lang="en-US" dirty="0" err="1" smtClean="0"/>
              <a:t>охрана</a:t>
            </a:r>
            <a:r>
              <a:rPr lang="en-US" dirty="0" smtClean="0"/>
              <a:t> </a:t>
            </a:r>
            <a:r>
              <a:rPr lang="en-US" dirty="0" err="1" smtClean="0"/>
              <a:t>окружающей</a:t>
            </a:r>
            <a:r>
              <a:rPr lang="en-US" dirty="0" smtClean="0"/>
              <a:t> </a:t>
            </a:r>
            <a:r>
              <a:rPr lang="en-US" dirty="0" err="1" smtClean="0"/>
              <a:t>среды</a:t>
            </a:r>
            <a:r>
              <a:rPr lang="en-US" dirty="0" smtClean="0"/>
              <a:t>, </a:t>
            </a:r>
            <a:r>
              <a:rPr lang="en-US" dirty="0" err="1" smtClean="0"/>
              <a:t>защита</a:t>
            </a:r>
            <a:r>
              <a:rPr lang="en-US" dirty="0" smtClean="0"/>
              <a:t> </a:t>
            </a:r>
            <a:r>
              <a:rPr lang="en-US" dirty="0" err="1" smtClean="0"/>
              <a:t>гражданских</a:t>
            </a:r>
            <a:r>
              <a:rPr lang="en-US" dirty="0" smtClean="0"/>
              <a:t> </a:t>
            </a:r>
            <a:r>
              <a:rPr lang="en-US" dirty="0" err="1" smtClean="0"/>
              <a:t>прав</a:t>
            </a:r>
            <a:r>
              <a:rPr lang="en-US" dirty="0" smtClean="0"/>
              <a:t> </a:t>
            </a:r>
            <a:r>
              <a:rPr lang="en-US" dirty="0" err="1" smtClean="0"/>
              <a:t>и</a:t>
            </a:r>
            <a:r>
              <a:rPr lang="en-US" dirty="0" smtClean="0"/>
              <a:t> </a:t>
            </a:r>
            <a:r>
              <a:rPr lang="en-US" dirty="0" err="1" smtClean="0"/>
              <a:t>свобод</a:t>
            </a:r>
            <a:r>
              <a:rPr lang="en-US" dirty="0" smtClean="0"/>
              <a:t>, </a:t>
            </a:r>
            <a:r>
              <a:rPr lang="en-US" dirty="0" err="1" smtClean="0"/>
              <a:t>поддержание</a:t>
            </a:r>
            <a:r>
              <a:rPr lang="en-US" dirty="0" smtClean="0"/>
              <a:t> </a:t>
            </a:r>
            <a:r>
              <a:rPr lang="en-US" dirty="0" err="1" smtClean="0"/>
              <a:t>международной</a:t>
            </a:r>
            <a:r>
              <a:rPr lang="en-US" dirty="0" smtClean="0"/>
              <a:t> </a:t>
            </a:r>
            <a:r>
              <a:rPr lang="en-US" dirty="0" err="1" smtClean="0"/>
              <a:t>безопасности</a:t>
            </a:r>
            <a:r>
              <a:rPr lang="en-US" dirty="0" smtClean="0"/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en-US" dirty="0"/>
          </a:p>
        </p:txBody>
      </p:sp>
      <p:pic>
        <p:nvPicPr>
          <p:cNvPr id="5" name="Picture 4" descr="aotearoa_nature_sounds_nz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03648" y="5445224"/>
            <a:ext cx="7740352" cy="1196752"/>
          </a:xfrm>
          <a:prstGeom prst="rect">
            <a:avLst/>
          </a:prstGeom>
        </p:spPr>
      </p:pic>
    </p:spTree>
  </p:cSld>
  <p:clrMapOvr>
    <a:masterClrMapping/>
  </p:clrMapOvr>
  <p:transition spd="slow">
    <p:cover dir="d"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7772400" cy="1844824"/>
          </a:xfrm>
        </p:spPr>
        <p:txBody>
          <a:bodyPr/>
          <a:lstStyle/>
          <a:p>
            <a:r>
              <a:rPr lang="en-NZ" b="1" i="1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haroni" pitchFamily="2" charset="-79"/>
                <a:cs typeface="Aharoni" pitchFamily="2" charset="-79"/>
              </a:rPr>
              <a:t>AIR </a:t>
            </a:r>
            <a:r>
              <a:rPr lang="ru-RU" b="1" i="1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haroni" pitchFamily="2" charset="-79"/>
                <a:cs typeface="Aharoni" pitchFamily="2" charset="-79"/>
              </a:rPr>
              <a:t>  </a:t>
            </a:r>
            <a:r>
              <a:rPr lang="en-NZ" b="1" i="1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haroni" pitchFamily="2" charset="-79"/>
                <a:cs typeface="Aharoni" pitchFamily="2" charset="-79"/>
              </a:rPr>
              <a:t>NEW</a:t>
            </a:r>
            <a:r>
              <a:rPr lang="ru-RU" b="1" i="1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haroni" pitchFamily="2" charset="-79"/>
                <a:cs typeface="Aharoni" pitchFamily="2" charset="-79"/>
              </a:rPr>
              <a:t>  </a:t>
            </a:r>
            <a:r>
              <a:rPr lang="en-NZ" b="1" i="1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haroni" pitchFamily="2" charset="-79"/>
                <a:cs typeface="Aharoni" pitchFamily="2" charset="-79"/>
              </a:rPr>
              <a:t> ZEALAND</a:t>
            </a:r>
            <a:r>
              <a:rPr lang="ru-RU" b="1" i="1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haroni" pitchFamily="2" charset="-79"/>
                <a:cs typeface="Aharoni" pitchFamily="2" charset="-79"/>
              </a:rPr>
              <a:t>-</a:t>
            </a:r>
            <a:r>
              <a:rPr lang="ru-RU" b="1" i="1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 Narrow" pitchFamily="34" charset="0"/>
                <a:cs typeface="Aharoni" pitchFamily="2" charset="-79"/>
              </a:rPr>
              <a:t>новозеландские </a:t>
            </a:r>
            <a:br>
              <a:rPr lang="ru-RU" b="1" i="1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 Narrow" pitchFamily="34" charset="0"/>
                <a:cs typeface="Aharoni" pitchFamily="2" charset="-79"/>
              </a:rPr>
            </a:br>
            <a:r>
              <a:rPr lang="ru-RU" b="1" i="1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 Narrow" pitchFamily="34" charset="0"/>
                <a:cs typeface="Aharoni" pitchFamily="2" charset="-79"/>
              </a:rPr>
              <a:t>национальные   авиалинии</a:t>
            </a:r>
            <a:r>
              <a:rPr lang="en-NZ" b="1" i="1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haroni" pitchFamily="2" charset="-79"/>
                <a:cs typeface="Aharoni" pitchFamily="2" charset="-79"/>
              </a:rPr>
              <a:t> </a:t>
            </a:r>
            <a:r>
              <a:rPr lang="ru-RU" b="1" i="1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haroni" pitchFamily="2" charset="-79"/>
                <a:cs typeface="Aharoni" pitchFamily="2" charset="-79"/>
              </a:rPr>
              <a:t/>
            </a:r>
            <a:br>
              <a:rPr lang="ru-RU" b="1" i="1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haroni" pitchFamily="2" charset="-79"/>
                <a:cs typeface="Aharoni" pitchFamily="2" charset="-79"/>
              </a:rPr>
            </a:br>
            <a:endParaRPr lang="en-US" b="1" i="1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Content Placeholder 3" descr="Air-New-Zealand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043608" y="1988840"/>
            <a:ext cx="7488832" cy="4392488"/>
          </a:xfrm>
        </p:spPr>
      </p:pic>
      <p:sp>
        <p:nvSpPr>
          <p:cNvPr id="5" name="Rectangle 4"/>
          <p:cNvSpPr/>
          <p:nvPr/>
        </p:nvSpPr>
        <p:spPr>
          <a:xfrm>
            <a:off x="539552" y="6309320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http://www.youtube.com/watch?v=8nK8qnhQbF4</a:t>
            </a:r>
            <a:r>
              <a:rPr lang="ru-RU" dirty="0" smtClean="0">
                <a:hlinkClick r:id="rId5"/>
              </a:rPr>
              <a:t> </a:t>
            </a:r>
            <a:r>
              <a:rPr lang="ru-RU" dirty="0" smtClean="0"/>
              <a:t>реклама !!! </a:t>
            </a:r>
            <a:endParaRPr lang="en-US" dirty="0"/>
          </a:p>
        </p:txBody>
      </p:sp>
      <p:pic>
        <p:nvPicPr>
          <p:cNvPr id="6" name="Picture 5" descr="Air-New-Zealand_1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89384" y="0"/>
            <a:ext cx="2954616" cy="1556792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9097</TotalTime>
  <Words>2092</Words>
  <Application>Microsoft Office PowerPoint</Application>
  <PresentationFormat>On-screen Show (4:3)</PresentationFormat>
  <Paragraphs>168</Paragraphs>
  <Slides>22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Metro</vt:lpstr>
      <vt:lpstr>Новая Зеландия:                    жизнь,работа,       учеба      </vt:lpstr>
      <vt:lpstr>“Kia Ora” &amp;  Welcome</vt:lpstr>
      <vt:lpstr>Slide 3</vt:lpstr>
      <vt:lpstr>Времена года -            Всё наоборот ;)</vt:lpstr>
      <vt:lpstr>Новозеландский Доллар $ NZ</vt:lpstr>
      <vt:lpstr>Нужна машина? ( нет своей , но есть машина друга,  как быть?</vt:lpstr>
      <vt:lpstr>НациональныйСпорт:Рэкби(Rugby)</vt:lpstr>
      <vt:lpstr>Новая Зеландия или Aotearoa «Страна Длинного Белого Облака»</vt:lpstr>
      <vt:lpstr>AIR   NEW   ZEALAND-новозеландские  национальные   авиалинии  </vt:lpstr>
      <vt:lpstr>Международные рейтинги</vt:lpstr>
      <vt:lpstr>Экономика</vt:lpstr>
      <vt:lpstr>AUCKLAND – City of Sails или  портовый город  Окленд </vt:lpstr>
      <vt:lpstr>Slide 13</vt:lpstr>
      <vt:lpstr>Slide 14</vt:lpstr>
      <vt:lpstr>Вид на центр Окленда ночью</vt:lpstr>
      <vt:lpstr>Образовательная система</vt:lpstr>
      <vt:lpstr> Университеты Новой Зеландии</vt:lpstr>
      <vt:lpstr>Политехники и колледжи Новой Зеландии </vt:lpstr>
      <vt:lpstr>Языковые центры Новой Зеландии</vt:lpstr>
      <vt:lpstr>Queens Academic Group www.queens.ac.nz </vt:lpstr>
      <vt:lpstr>Slide 21</vt:lpstr>
      <vt:lpstr>СПАСИБО!!!</vt:lpstr>
    </vt:vector>
  </TitlesOfParts>
  <Company>Мафия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Германия, Франция, Испания: жизнь, учеба, работа в Европе</dc:title>
  <dc:creator>Савинкина Александра Олеговна</dc:creator>
  <cp:lastModifiedBy>yulia</cp:lastModifiedBy>
  <cp:revision>68</cp:revision>
  <dcterms:created xsi:type="dcterms:W3CDTF">2012-08-30T10:49:28Z</dcterms:created>
  <dcterms:modified xsi:type="dcterms:W3CDTF">2012-09-19T23:24:21Z</dcterms:modified>
</cp:coreProperties>
</file>